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4"/>
  </p:sldMasterIdLst>
  <p:notesMasterIdLst>
    <p:notesMasterId r:id="rId35"/>
  </p:notesMasterIdLst>
  <p:handoutMasterIdLst>
    <p:handoutMasterId r:id="rId36"/>
  </p:handoutMasterIdLst>
  <p:sldIdLst>
    <p:sldId id="258" r:id="rId5"/>
    <p:sldId id="304" r:id="rId6"/>
    <p:sldId id="312" r:id="rId7"/>
    <p:sldId id="310" r:id="rId8"/>
    <p:sldId id="311" r:id="rId9"/>
    <p:sldId id="313" r:id="rId10"/>
    <p:sldId id="315" r:id="rId11"/>
    <p:sldId id="316" r:id="rId12"/>
    <p:sldId id="317" r:id="rId13"/>
    <p:sldId id="314" r:id="rId14"/>
    <p:sldId id="318" r:id="rId15"/>
    <p:sldId id="335" r:id="rId16"/>
    <p:sldId id="319" r:id="rId17"/>
    <p:sldId id="321" r:id="rId18"/>
    <p:sldId id="322" r:id="rId19"/>
    <p:sldId id="334" r:id="rId20"/>
    <p:sldId id="323" r:id="rId21"/>
    <p:sldId id="324" r:id="rId22"/>
    <p:sldId id="325" r:id="rId23"/>
    <p:sldId id="329" r:id="rId24"/>
    <p:sldId id="330" r:id="rId25"/>
    <p:sldId id="331" r:id="rId26"/>
    <p:sldId id="332" r:id="rId27"/>
    <p:sldId id="333" r:id="rId28"/>
    <p:sldId id="344" r:id="rId29"/>
    <p:sldId id="340" r:id="rId30"/>
    <p:sldId id="328" r:id="rId31"/>
    <p:sldId id="345" r:id="rId32"/>
    <p:sldId id="339" r:id="rId33"/>
    <p:sldId id="302" r:id="rId34"/>
  </p:sldIdLst>
  <p:sldSz cx="9906000" cy="6858000" type="A4"/>
  <p:notesSz cx="6858000" cy="9144000"/>
  <p:embeddedFontLst>
    <p:embeddedFont>
      <p:font typeface="Gill Sans MT" panose="020B0502020104020203" pitchFamily="34" charset="0"/>
      <p:regular r:id="rId37"/>
      <p:bold r:id="rId38"/>
      <p:italic r:id="rId39"/>
      <p:boldItalic r:id="rId40"/>
    </p:embeddedFont>
    <p:embeddedFont>
      <p:font typeface="나눔바른고딕" panose="020B0600000101010101" charset="-127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Cambria Math" panose="02040503050406030204" pitchFamily="18" charset="0"/>
      <p:regular r:id="rId45"/>
    </p:embeddedFont>
    <p:embeddedFont>
      <p:font typeface="나눔고딕" panose="020B0600000101010101" charset="-127"/>
      <p:regular r:id="rId46"/>
      <p:bold r:id="rId47"/>
    </p:embeddedFont>
    <p:embeddedFont>
      <p:font typeface="나눔고딕 Bold" panose="020B0600000101010101" charset="-12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35AB9"/>
    <a:srgbClr val="DAA600"/>
    <a:srgbClr val="93C47D"/>
    <a:srgbClr val="2F8DCA"/>
    <a:srgbClr val="D9D9D9"/>
    <a:srgbClr val="FF0000"/>
    <a:srgbClr val="FFD298"/>
    <a:srgbClr val="FFDE75"/>
    <a:srgbClr val="FFE8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33" autoAdjust="0"/>
  </p:normalViewPr>
  <p:slideViewPr>
    <p:cSldViewPr>
      <p:cViewPr varScale="1">
        <p:scale>
          <a:sx n="120" d="100"/>
          <a:sy n="120" d="100"/>
        </p:scale>
        <p:origin x="103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96DA-12F9-4E10-8F39-BA1239AA18AD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A4890-DF62-4429-A135-73A6DED8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25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916CE-2A9C-4339-9F6F-76A33DA8D7D7}" type="datetimeFigureOut">
              <a:rPr lang="ko-KR" altLang="en-US" smtClean="0"/>
              <a:pPr/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62E47-4B40-4A6D-BD94-C2F3079AC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7CB7B-7608-417C-9416-4D062F5460D4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83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116632"/>
            <a:ext cx="5472038" cy="37225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215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674688" y="1817688"/>
            <a:ext cx="928200" cy="288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60512" y="2177451"/>
            <a:ext cx="6416552" cy="521402"/>
          </a:xfrm>
          <a:prstGeom prst="rect">
            <a:avLst/>
          </a:prstGeom>
        </p:spPr>
        <p:txBody>
          <a:bodyPr/>
          <a:lstStyle>
            <a:lvl1pPr algn="l">
              <a:defRPr sz="2769"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코오ㅁ롱베니트</a:t>
            </a:r>
            <a:r>
              <a:rPr lang="ko-KR" altLang="en-US" dirty="0"/>
              <a:t> 대내보고 서식 </a:t>
            </a:r>
            <a:r>
              <a:rPr lang="en-US" altLang="ko-KR" dirty="0"/>
              <a:t>– </a:t>
            </a:r>
            <a:r>
              <a:rPr lang="ko-KR" altLang="en-US" dirty="0"/>
              <a:t>가로</a:t>
            </a:r>
            <a:r>
              <a:rPr lang="en-US" altLang="ko-KR" dirty="0"/>
              <a:t>1</a:t>
            </a:r>
          </a:p>
        </p:txBody>
      </p:sp>
      <p:pic>
        <p:nvPicPr>
          <p:cNvPr id="3076" name="Picture 4" descr="googlenet에 대한 이미지 검색결과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8"/>
          <a:stretch/>
        </p:blipFill>
        <p:spPr bwMode="auto">
          <a:xfrm>
            <a:off x="643519" y="3501008"/>
            <a:ext cx="8219798" cy="22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 bwMode="auto">
          <a:xfrm>
            <a:off x="2488286" y="6012082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577567" y="6012082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5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52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3" name="Rectangle 1283"/>
          <p:cNvSpPr>
            <a:spLocks noChangeArrowheads="1"/>
          </p:cNvSpPr>
          <p:nvPr userDrawn="1"/>
        </p:nvSpPr>
        <p:spPr bwMode="auto">
          <a:xfrm>
            <a:off x="4648200" y="6483498"/>
            <a:ext cx="609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3262" tIns="0" rIns="23262" bIns="0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fld id="{6F031FB3-D1FF-4E38-A739-C2F5DBDE5BFE}" type="slidenum">
              <a:rPr kumimoji="0" lang="en-US" altLang="ko-KR" sz="923" b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0" lang="en-US" altLang="ko-KR" sz="923" b="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kumimoji="0" lang="en-US" altLang="ko-KR" sz="923" b="0" dirty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r>
            <a:endParaRPr kumimoji="0" lang="en-US" altLang="ko-KR" sz="923" b="0" dirty="0">
              <a:solidFill>
                <a:srgbClr val="4D4D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9" name="직사각형 5"/>
          <p:cNvSpPr>
            <a:spLocks noChangeArrowheads="1"/>
          </p:cNvSpPr>
          <p:nvPr userDrawn="1"/>
        </p:nvSpPr>
        <p:spPr bwMode="auto">
          <a:xfrm>
            <a:off x="7797804" y="6453336"/>
            <a:ext cx="2030413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sp>
        <p:nvSpPr>
          <p:cNvPr id="1031" name="직사각형 7"/>
          <p:cNvSpPr>
            <a:spLocks noChangeArrowheads="1"/>
          </p:cNvSpPr>
          <p:nvPr userDrawn="1"/>
        </p:nvSpPr>
        <p:spPr bwMode="auto">
          <a:xfrm>
            <a:off x="77788" y="6453336"/>
            <a:ext cx="1454150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pic>
        <p:nvPicPr>
          <p:cNvPr id="1032" name="Picture 1446" descr="영문블루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12006" r="36240" b="18675"/>
          <a:stretch>
            <a:fillRect/>
          </a:stretch>
        </p:blipFill>
        <p:spPr bwMode="auto">
          <a:xfrm>
            <a:off x="163518" y="6516844"/>
            <a:ext cx="12604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 userDrawn="1"/>
        </p:nvSpPr>
        <p:spPr bwMode="auto">
          <a:xfrm>
            <a:off x="163518" y="6478155"/>
            <a:ext cx="1471278" cy="220235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chemeClr val="bg1"/>
          </a:solidFill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5pPr>
      <a:lvl6pPr marL="422039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6pPr>
      <a:lvl7pPr marL="844078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7pPr>
      <a:lvl8pPr marL="1266117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8pPr>
      <a:lvl9pPr marL="1688155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16529" indent="-316529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Font typeface="Wingdings" panose="05000000000000000000" pitchFamily="2" charset="2"/>
        <a:buChar char="•"/>
        <a:defRPr kumimoji="1" sz="1108">
          <a:solidFill>
            <a:srgbClr val="000000"/>
          </a:solidFill>
          <a:latin typeface="+mn-ea"/>
          <a:ea typeface="+mn-ea"/>
          <a:cs typeface="+mn-cs"/>
        </a:defRPr>
      </a:lvl1pPr>
      <a:lvl2pPr marL="278428" indent="-148007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Font typeface="맑은 고딕" panose="020B0503020000020004" pitchFamily="50" charset="-127"/>
        <a:buChar char="–"/>
        <a:defRPr kumimoji="1" sz="1108">
          <a:solidFill>
            <a:srgbClr val="000000"/>
          </a:solidFill>
          <a:latin typeface="+mn-ea"/>
          <a:ea typeface="+mn-ea"/>
        </a:defRPr>
      </a:lvl2pPr>
      <a:lvl3pPr marL="419108" indent="-139215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Font typeface="Wingdings" pitchFamily="2" charset="2"/>
        <a:buChar char="Ø"/>
        <a:defRPr kumimoji="1" sz="1108">
          <a:solidFill>
            <a:srgbClr val="000000"/>
          </a:solidFill>
          <a:latin typeface="+mn-ea"/>
          <a:ea typeface="+mn-ea"/>
        </a:defRPr>
      </a:lvl3pPr>
      <a:lvl4pPr marL="524618" indent="-104044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Char char="•"/>
        <a:defRPr kumimoji="1" sz="1108">
          <a:solidFill>
            <a:srgbClr val="000000"/>
          </a:solidFill>
          <a:latin typeface="+mn-ea"/>
          <a:ea typeface="+mn-ea"/>
        </a:defRPr>
      </a:lvl4pPr>
      <a:lvl5pPr marL="656505" indent="-130422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ea"/>
          <a:ea typeface="+mn-ea"/>
        </a:defRPr>
      </a:lvl5pPr>
      <a:lvl6pPr marL="1078544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6pPr>
      <a:lvl7pPr marL="150058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7pPr>
      <a:lvl8pPr marL="192262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8pPr>
      <a:lvl9pPr marL="2344660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nt8.io/comparison-of-optimization-techniques-stochastic-gradient-descent-momentum-adagrad-and-adadelta/" TargetMode="External"/><Relationship Id="rId4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benfrederickson.com/numerical-optimization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40riCqvRoMs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8.jpeg"/><Relationship Id="rId5" Type="http://schemas.microsoft.com/office/2007/relationships/media" Target="../media/media3.mp3"/><Relationship Id="rId10" Type="http://schemas.openxmlformats.org/officeDocument/2006/relationships/image" Target="../media/image7.jpeg"/><Relationship Id="rId4" Type="http://schemas.openxmlformats.org/officeDocument/2006/relationships/audio" Target="../media/media2.mp3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0512" y="1916832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+mn-ea"/>
              </a:rPr>
              <a:t>Tensorflow</a:t>
            </a:r>
            <a:r>
              <a:rPr lang="ko-KR" altLang="en-US" sz="2400" b="1" dirty="0">
                <a:latin typeface="+mn-ea"/>
              </a:rPr>
              <a:t>로 시작하는</a:t>
            </a: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1496616" y="2420888"/>
            <a:ext cx="6048672" cy="710812"/>
          </a:xfrm>
        </p:spPr>
        <p:txBody>
          <a:bodyPr/>
          <a:lstStyle/>
          <a:p>
            <a:r>
              <a:rPr lang="ko-KR" altLang="en-US" sz="4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</a:t>
            </a:r>
            <a:r>
              <a:rPr lang="en-US" altLang="ko-KR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(Deep Learning)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757138" y="5362183"/>
            <a:ext cx="1314194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en-US" altLang="ko-KR" b="1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Bohyun um</a:t>
            </a:r>
            <a:endParaRPr lang="en-US" altLang="ko-KR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136334" cy="372258"/>
          </a:xfrm>
        </p:spPr>
        <p:txBody>
          <a:bodyPr/>
          <a:lstStyle/>
          <a:p>
            <a:r>
              <a:rPr lang="ko-KR" altLang="en-US" dirty="0" smtClean="0"/>
              <a:t>코드 구현을 위해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로 </a:t>
            </a:r>
            <a:r>
              <a:rPr lang="ko-KR" altLang="en-US" dirty="0"/>
              <a:t>표</a:t>
            </a:r>
            <a:r>
              <a:rPr lang="ko-KR" altLang="en-US" dirty="0" smtClean="0"/>
              <a:t>현해 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1726964" y="5236579"/>
            <a:ext cx="1569852" cy="985825"/>
            <a:chOff x="1366924" y="5236579"/>
            <a:chExt cx="1569852" cy="9858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 bwMode="auto">
                <a:xfrm>
                  <a:off x="1366924" y="5236579"/>
                  <a:ext cx="1569852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kern="0" smtClean="0">
                                <a:latin typeface="Cambria Math" panose="02040503050406030204" pitchFamily="18" charset="0"/>
                                <a:ea typeface="나눔바른고딕 Light" panose="020B0603020101020101" pitchFamily="50" charset="-127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𝑋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𝑋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𝑋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𝑋𝑛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0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66924" y="5236579"/>
                  <a:ext cx="1569852" cy="215444"/>
                </a:xfrm>
                <a:prstGeom prst="rect">
                  <a:avLst/>
                </a:prstGeom>
                <a:blipFill>
                  <a:blip r:embed="rId2"/>
                  <a:stretch>
                    <a:fillRect b="-571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 bwMode="auto">
            <a:xfrm>
              <a:off x="1813223" y="5911701"/>
              <a:ext cx="725891" cy="310703"/>
            </a:xfrm>
            <a:prstGeom prst="rect">
              <a:avLst/>
            </a:prstGeom>
            <a:extLst/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[1 x 4]</a:t>
              </a:r>
              <a:endPara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3584848" y="4962369"/>
            <a:ext cx="1114729" cy="1274943"/>
            <a:chOff x="3417371" y="4962369"/>
            <a:chExt cx="1114729" cy="12749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 bwMode="auto">
                <a:xfrm>
                  <a:off x="3417371" y="4962369"/>
                  <a:ext cx="1114729" cy="7936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kern="0" smtClean="0">
                                <a:latin typeface="Cambria Math" panose="02040503050406030204" pitchFamily="18" charset="0"/>
                                <a:ea typeface="나눔바른고딕 Light" panose="020B0603020101020101" pitchFamily="50" charset="-127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11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12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21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𝑊𝑛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𝑊𝑛</m:t>
                                  </m:r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0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17371" y="4962369"/>
                  <a:ext cx="1114729" cy="7936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 bwMode="auto">
            <a:xfrm>
              <a:off x="3584848" y="5926609"/>
              <a:ext cx="725891" cy="310703"/>
            </a:xfrm>
            <a:prstGeom prst="rect">
              <a:avLst/>
            </a:prstGeom>
            <a:extLst/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[4 x 2]</a:t>
              </a:r>
              <a:endPara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5087645" y="5177396"/>
            <a:ext cx="1636409" cy="1059916"/>
            <a:chOff x="4727605" y="5177396"/>
            <a:chExt cx="1636409" cy="10599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 bwMode="auto">
                <a:xfrm>
                  <a:off x="4727605" y="5177396"/>
                  <a:ext cx="1636409" cy="3636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kern="0" smtClean="0">
                                <a:latin typeface="Cambria Math" panose="02040503050406030204" pitchFamily="18" charset="0"/>
                                <a:ea typeface="나눔바른고딕 Light" panose="020B0603020101020101" pitchFamily="50" charset="-127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13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14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15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23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24</m:t>
                                  </m:r>
                                </m:e>
                                <m:e>
                                  <m:r>
                                    <a:rPr lang="en-US" altLang="ko-KR" sz="1400" b="0" i="1" kern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25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0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27605" y="5177396"/>
                  <a:ext cx="1636409" cy="363626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 bwMode="auto">
            <a:xfrm>
              <a:off x="5169024" y="5926609"/>
              <a:ext cx="725891" cy="310703"/>
            </a:xfrm>
            <a:prstGeom prst="rect">
              <a:avLst/>
            </a:prstGeom>
            <a:extLst/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[2 x 3]</a:t>
              </a:r>
              <a:endPara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035421" y="5068966"/>
            <a:ext cx="725891" cy="1162988"/>
            <a:chOff x="6609184" y="5068966"/>
            <a:chExt cx="725891" cy="1162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 bwMode="auto">
                <a:xfrm>
                  <a:off x="6693892" y="5068966"/>
                  <a:ext cx="552011" cy="5697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kern="0" smtClean="0">
                                <a:latin typeface="Cambria Math" panose="02040503050406030204" pitchFamily="18" charset="0"/>
                                <a:ea typeface="나눔바른고딕 Light" panose="020B0603020101020101" pitchFamily="50" charset="-127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36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46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𝑊</m:t>
                                  </m:r>
                                  <m:r>
                                    <a:rPr lang="en-US" altLang="ko-KR" sz="1400" b="0" i="1" kern="0" smtClean="0"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56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ko-KR" altLang="en-US" sz="1400" b="0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93892" y="5068966"/>
                  <a:ext cx="552011" cy="569771"/>
                </a:xfrm>
                <a:prstGeom prst="rect">
                  <a:avLst/>
                </a:prstGeom>
                <a:blipFill>
                  <a:blip r:embed="rId5"/>
                  <a:stretch>
                    <a:fillRect b="-10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 bwMode="auto">
            <a:xfrm>
              <a:off x="6609184" y="5921251"/>
              <a:ext cx="725891" cy="310703"/>
            </a:xfrm>
            <a:prstGeom prst="rect">
              <a:avLst/>
            </a:prstGeom>
            <a:extLst/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[3 x 1]</a:t>
              </a:r>
              <a:endPara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696" y="668206"/>
            <a:ext cx="5588520" cy="4146814"/>
          </a:xfrm>
          <a:prstGeom prst="rect">
            <a:avLst/>
          </a:prstGeom>
        </p:spPr>
      </p:pic>
      <p:sp>
        <p:nvSpPr>
          <p:cNvPr id="104" name="타원 103"/>
          <p:cNvSpPr/>
          <p:nvPr/>
        </p:nvSpPr>
        <p:spPr bwMode="auto">
          <a:xfrm>
            <a:off x="1928664" y="1196752"/>
            <a:ext cx="1224136" cy="3607326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49020"/>
              </a:srgbClr>
            </a:solidFill>
            <a:prstDash val="dash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5" name="타원 104"/>
          <p:cNvSpPr/>
          <p:nvPr/>
        </p:nvSpPr>
        <p:spPr bwMode="auto">
          <a:xfrm>
            <a:off x="2979170" y="1207694"/>
            <a:ext cx="1757806" cy="3607326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49020"/>
              </a:srgbClr>
            </a:solidFill>
            <a:prstDash val="dash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6" name="타원 105"/>
          <p:cNvSpPr/>
          <p:nvPr/>
        </p:nvSpPr>
        <p:spPr bwMode="auto">
          <a:xfrm>
            <a:off x="4600105" y="1279702"/>
            <a:ext cx="1757806" cy="3607326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49020"/>
              </a:srgbClr>
            </a:solidFill>
            <a:prstDash val="dash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9" name="타원 108"/>
          <p:cNvSpPr/>
          <p:nvPr/>
        </p:nvSpPr>
        <p:spPr bwMode="auto">
          <a:xfrm>
            <a:off x="6263830" y="1700808"/>
            <a:ext cx="1641498" cy="2664296"/>
          </a:xfrm>
          <a:prstGeom prst="ellipse">
            <a:avLst/>
          </a:prstGeom>
          <a:noFill/>
          <a:ln w="19050" cap="flat" cmpd="sng" algn="ctr">
            <a:solidFill>
              <a:srgbClr val="FF0000">
                <a:alpha val="49020"/>
              </a:srgbClr>
            </a:solidFill>
            <a:prstDash val="dash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992560" y="4652855"/>
            <a:ext cx="8100096" cy="1716255"/>
            <a:chOff x="992560" y="4652855"/>
            <a:chExt cx="8100096" cy="1716255"/>
          </a:xfrm>
        </p:grpSpPr>
        <p:sp>
          <p:nvSpPr>
            <p:cNvPr id="110" name="타원 109"/>
            <p:cNvSpPr/>
            <p:nvPr/>
          </p:nvSpPr>
          <p:spPr bwMode="auto">
            <a:xfrm>
              <a:off x="992560" y="4784934"/>
              <a:ext cx="7704856" cy="1584176"/>
            </a:xfrm>
            <a:prstGeom prst="ellipse">
              <a:avLst/>
            </a:prstGeom>
            <a:noFill/>
            <a:ln w="19050" cap="flat" cmpd="sng" algn="ctr">
              <a:solidFill>
                <a:srgbClr val="FF0000">
                  <a:alpha val="49020"/>
                </a:srgbClr>
              </a:solidFill>
              <a:prstDash val="dash"/>
              <a:round/>
              <a:headEnd type="none" w="med" len="med"/>
              <a:tailEnd type="none" w="sm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 bwMode="auto">
            <a:xfrm>
              <a:off x="7437023" y="4652855"/>
              <a:ext cx="1655633" cy="34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600" b="1" i="1" kern="0" dirty="0" smtClean="0">
                  <a:solidFill>
                    <a:srgbClr val="FF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Matrix</a:t>
              </a:r>
              <a:r>
                <a:rPr lang="ko-KR" altLang="en-US" sz="1600" b="1" i="1" kern="0" dirty="0" smtClean="0">
                  <a:solidFill>
                    <a:srgbClr val="FF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형 </a:t>
              </a:r>
              <a:r>
                <a:rPr lang="en-US" altLang="ko-KR" sz="1600" b="1" i="1" kern="0" dirty="0" smtClean="0">
                  <a:solidFill>
                    <a:srgbClr val="FF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Tensor</a:t>
              </a:r>
              <a:endParaRPr lang="ko-KR" altLang="en-US" sz="1600" b="1" i="1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63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9" grpId="0" animBg="1"/>
      <p:bldP spid="10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120110" cy="372258"/>
          </a:xfrm>
        </p:spPr>
        <p:txBody>
          <a:bodyPr/>
          <a:lstStyle/>
          <a:p>
            <a:r>
              <a:rPr lang="en-US" altLang="ko-KR" dirty="0" smtClean="0"/>
              <a:t>Tensor</a:t>
            </a:r>
            <a:r>
              <a:rPr lang="ko-KR" altLang="en-US" dirty="0" smtClean="0"/>
              <a:t>의 설계</a:t>
            </a:r>
            <a:r>
              <a:rPr lang="en-US" altLang="ko-KR" dirty="0" smtClean="0"/>
              <a:t>: Matrix</a:t>
            </a:r>
            <a:r>
              <a:rPr lang="ko-KR" altLang="en-US" dirty="0" smtClean="0"/>
              <a:t>의 앞뒤 수만 잘 맞춰주면 끝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745621" y="1740273"/>
            <a:ext cx="580018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1200" dirty="0"/>
              <a:t>Input</a:t>
            </a:r>
          </a:p>
          <a:p>
            <a:r>
              <a:rPr lang="en-US" altLang="ko-KR" sz="1200" dirty="0"/>
              <a:t>Layer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7492836" y="1740272"/>
            <a:ext cx="711465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1200" dirty="0"/>
              <a:t>Output</a:t>
            </a:r>
          </a:p>
          <a:p>
            <a:r>
              <a:rPr lang="en-US" altLang="ko-KR" sz="1200" dirty="0"/>
              <a:t>Layer</a:t>
            </a:r>
            <a:endParaRPr lang="ko-KR" altLang="en-US" sz="12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3800872" y="1739598"/>
            <a:ext cx="2545455" cy="464591"/>
            <a:chOff x="3661080" y="957962"/>
            <a:chExt cx="2545455" cy="464591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3661080" y="957962"/>
              <a:ext cx="817263" cy="464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atinLnBrk="0">
                <a:defRPr sz="1600" b="1" kern="0">
                  <a:solidFill>
                    <a:srgbClr val="0070C0"/>
                  </a:solidFill>
                  <a:latin typeface="+mn-ea"/>
                </a:defRPr>
              </a:lvl1pPr>
            </a:lstStyle>
            <a:p>
              <a:r>
                <a:rPr lang="en-US" altLang="ko-KR" sz="1200" dirty="0"/>
                <a:t>Hidden</a:t>
              </a:r>
            </a:p>
            <a:p>
              <a:r>
                <a:rPr lang="en-US" altLang="ko-KR" sz="1200" dirty="0"/>
                <a:t>Layer #1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5389272" y="957962"/>
              <a:ext cx="817263" cy="464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atinLnBrk="0">
                <a:defRPr sz="1600" b="1" kern="0">
                  <a:solidFill>
                    <a:srgbClr val="0070C0"/>
                  </a:solidFill>
                  <a:latin typeface="+mn-ea"/>
                </a:defRPr>
              </a:lvl1pPr>
            </a:lstStyle>
            <a:p>
              <a:r>
                <a:rPr lang="en-US" altLang="ko-KR" sz="1200" dirty="0"/>
                <a:t>Hidden</a:t>
              </a:r>
            </a:p>
            <a:p>
              <a:r>
                <a:rPr lang="en-US" altLang="ko-KR" sz="1200" dirty="0"/>
                <a:t>Layer #2</a:t>
              </a:r>
              <a:endParaRPr lang="ko-KR" alt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 bwMode="auto">
              <a:xfrm>
                <a:off x="1208584" y="3292363"/>
                <a:ext cx="1569852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kern="0" smtClean="0"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kern="0" smtClean="0"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𝑋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𝑋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𝑋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𝑋𝑛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8584" y="3292363"/>
                <a:ext cx="1569852" cy="215444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 bwMode="auto">
          <a:xfrm>
            <a:off x="1597405" y="4175249"/>
            <a:ext cx="725891" cy="310703"/>
          </a:xfrm>
          <a:prstGeom prst="rect">
            <a:avLst/>
          </a:prstGeom>
          <a:extLst/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[1 x 4]</a:t>
            </a:r>
            <a:endParaRPr lang="ko-KR" altLang="en-US" sz="1400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 bwMode="auto">
              <a:xfrm>
                <a:off x="3600119" y="3018153"/>
                <a:ext cx="1114729" cy="7936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kern="0" smtClean="0"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kern="0" smtClean="0"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01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02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𝑊𝑛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𝑊𝑛</m:t>
                                </m:r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00119" y="3018153"/>
                <a:ext cx="1114729" cy="7936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 bwMode="auto">
          <a:xfrm>
            <a:off x="3767596" y="4180607"/>
            <a:ext cx="725891" cy="310703"/>
          </a:xfrm>
          <a:prstGeom prst="rect">
            <a:avLst/>
          </a:prstGeom>
          <a:extLst/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[4 x 2]</a:t>
            </a:r>
            <a:endParaRPr lang="ko-KR" altLang="en-US" sz="1400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 bwMode="auto">
              <a:xfrm>
                <a:off x="5074888" y="3233180"/>
                <a:ext cx="1636409" cy="3636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kern="0" smtClean="0"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kern="0" smtClean="0"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13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24</m:t>
                                </m:r>
                              </m:e>
                              <m:e>
                                <m:r>
                                  <a:rPr lang="en-US" altLang="ko-KR" sz="1400" b="0" i="1" kern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4888" y="3233180"/>
                <a:ext cx="1636409" cy="363626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 bwMode="auto">
          <a:xfrm>
            <a:off x="5516307" y="4180607"/>
            <a:ext cx="725891" cy="310703"/>
          </a:xfrm>
          <a:prstGeom prst="rect">
            <a:avLst/>
          </a:prstGeom>
          <a:extLst/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[2 x 3]</a:t>
            </a:r>
            <a:endParaRPr lang="ko-KR" altLang="en-US" sz="1400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 bwMode="auto">
              <a:xfrm>
                <a:off x="7602057" y="3124750"/>
                <a:ext cx="552011" cy="569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b="0" i="1" kern="0" smtClean="0"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0" i="1" kern="0" smtClean="0"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46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𝑊</m:t>
                                </m:r>
                                <m:r>
                                  <a:rPr lang="en-US" altLang="ko-KR" sz="1400" b="0" i="1" kern="0" smtClean="0"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56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02057" y="3124750"/>
                <a:ext cx="552011" cy="569771"/>
              </a:xfrm>
              <a:prstGeom prst="rect">
                <a:avLst/>
              </a:prstGeom>
              <a:blipFill>
                <a:blip r:embed="rId5"/>
                <a:stretch>
                  <a:fillRect b="-10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 bwMode="auto">
          <a:xfrm>
            <a:off x="7517349" y="4175249"/>
            <a:ext cx="725891" cy="310703"/>
          </a:xfrm>
          <a:prstGeom prst="rect">
            <a:avLst/>
          </a:prstGeom>
          <a:extLst/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[3 x 1]</a:t>
            </a:r>
            <a:endParaRPr lang="ko-KR" altLang="en-US" sz="1400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705478" y="2564904"/>
            <a:ext cx="6482269" cy="576063"/>
            <a:chOff x="1705478" y="2564904"/>
            <a:chExt cx="6482269" cy="576063"/>
          </a:xfrm>
        </p:grpSpPr>
        <p:sp>
          <p:nvSpPr>
            <p:cNvPr id="56" name="타원 55"/>
            <p:cNvSpPr/>
            <p:nvPr/>
          </p:nvSpPr>
          <p:spPr bwMode="auto">
            <a:xfrm>
              <a:off x="1705478" y="2852936"/>
              <a:ext cx="576064" cy="288031"/>
            </a:xfrm>
            <a:prstGeom prst="ellipse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5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Input</a:t>
              </a:r>
              <a:endParaRPr kumimoji="1" lang="ko-KR" altLang="en-US" sz="105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57" name="타원 56"/>
            <p:cNvSpPr/>
            <p:nvPr/>
          </p:nvSpPr>
          <p:spPr bwMode="auto">
            <a:xfrm>
              <a:off x="3539775" y="2564904"/>
              <a:ext cx="617708" cy="288031"/>
            </a:xfrm>
            <a:prstGeom prst="ellipse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5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N</a:t>
              </a:r>
              <a:r>
                <a:rPr kumimoji="1" lang="en-US" altLang="ko-KR" sz="105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ode1</a:t>
              </a:r>
              <a:endParaRPr kumimoji="1" lang="ko-KR" altLang="en-US" sz="105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58" name="타원 57"/>
            <p:cNvSpPr/>
            <p:nvPr/>
          </p:nvSpPr>
          <p:spPr bwMode="auto">
            <a:xfrm>
              <a:off x="4210792" y="2575094"/>
              <a:ext cx="617708" cy="288031"/>
            </a:xfrm>
            <a:prstGeom prst="ellipse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5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N</a:t>
              </a:r>
              <a:r>
                <a:rPr kumimoji="1" lang="en-US" altLang="ko-KR" sz="105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ode2</a:t>
              </a:r>
              <a:endParaRPr kumimoji="1" lang="ko-KR" altLang="en-US" sz="105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59" name="타원 58"/>
            <p:cNvSpPr/>
            <p:nvPr/>
          </p:nvSpPr>
          <p:spPr bwMode="auto">
            <a:xfrm>
              <a:off x="4961236" y="2798959"/>
              <a:ext cx="617708" cy="288031"/>
            </a:xfrm>
            <a:prstGeom prst="ellipse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5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Node3</a:t>
              </a:r>
              <a:endParaRPr kumimoji="1" lang="ko-KR" altLang="en-US" sz="105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60" name="타원 59"/>
            <p:cNvSpPr/>
            <p:nvPr/>
          </p:nvSpPr>
          <p:spPr bwMode="auto">
            <a:xfrm>
              <a:off x="5609308" y="2809149"/>
              <a:ext cx="617708" cy="288031"/>
            </a:xfrm>
            <a:prstGeom prst="ellipse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5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Node4</a:t>
              </a:r>
              <a:endParaRPr kumimoji="1" lang="ko-KR" altLang="en-US" sz="105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61" name="타원 60"/>
            <p:cNvSpPr/>
            <p:nvPr/>
          </p:nvSpPr>
          <p:spPr bwMode="auto">
            <a:xfrm>
              <a:off x="6250824" y="2809149"/>
              <a:ext cx="617708" cy="288031"/>
            </a:xfrm>
            <a:prstGeom prst="ellipse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5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Node5</a:t>
              </a:r>
              <a:endParaRPr kumimoji="1" lang="ko-KR" altLang="en-US" sz="105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62" name="타원 61"/>
            <p:cNvSpPr/>
            <p:nvPr/>
          </p:nvSpPr>
          <p:spPr bwMode="auto">
            <a:xfrm>
              <a:off x="7523160" y="2708921"/>
              <a:ext cx="664587" cy="288031"/>
            </a:xfrm>
            <a:prstGeom prst="ellipse">
              <a:avLst/>
            </a:prstGeom>
            <a:solidFill>
              <a:srgbClr val="D9D9D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50" b="1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Output</a:t>
              </a:r>
              <a:endParaRPr kumimoji="1" lang="ko-KR" altLang="en-US" sz="105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+mn-ea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122560" y="4491310"/>
            <a:ext cx="5989232" cy="501043"/>
            <a:chOff x="2122560" y="4491310"/>
            <a:chExt cx="5989232" cy="501043"/>
          </a:xfrm>
        </p:grpSpPr>
        <p:grpSp>
          <p:nvGrpSpPr>
            <p:cNvPr id="45" name="그룹 44"/>
            <p:cNvGrpSpPr/>
            <p:nvPr/>
          </p:nvGrpSpPr>
          <p:grpSpPr>
            <a:xfrm>
              <a:off x="2122560" y="4509120"/>
              <a:ext cx="1872208" cy="144016"/>
              <a:chOff x="2288704" y="3573016"/>
              <a:chExt cx="1872208" cy="144016"/>
            </a:xfrm>
          </p:grpSpPr>
          <p:cxnSp>
            <p:nvCxnSpPr>
              <p:cNvPr id="33" name="직선 연결선 32"/>
              <p:cNvCxnSpPr/>
              <p:nvPr/>
            </p:nvCxnSpPr>
            <p:spPr bwMode="auto">
              <a:xfrm>
                <a:off x="2288704" y="3573016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36" name="직선 연결선 35"/>
              <p:cNvCxnSpPr/>
              <p:nvPr/>
            </p:nvCxnSpPr>
            <p:spPr bwMode="auto">
              <a:xfrm>
                <a:off x="2288704" y="3717032"/>
                <a:ext cx="187220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42" name="직선 화살표 연결선 41"/>
              <p:cNvCxnSpPr/>
              <p:nvPr/>
            </p:nvCxnSpPr>
            <p:spPr bwMode="auto">
              <a:xfrm flipV="1">
                <a:off x="4160912" y="3573016"/>
                <a:ext cx="0" cy="14401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46" name="그룹 45"/>
            <p:cNvGrpSpPr/>
            <p:nvPr/>
          </p:nvGrpSpPr>
          <p:grpSpPr>
            <a:xfrm>
              <a:off x="4241156" y="4503762"/>
              <a:ext cx="1481804" cy="149374"/>
              <a:chOff x="2288704" y="3573016"/>
              <a:chExt cx="1872208" cy="144016"/>
            </a:xfrm>
          </p:grpSpPr>
          <p:cxnSp>
            <p:nvCxnSpPr>
              <p:cNvPr id="47" name="직선 연결선 46"/>
              <p:cNvCxnSpPr/>
              <p:nvPr/>
            </p:nvCxnSpPr>
            <p:spPr bwMode="auto">
              <a:xfrm>
                <a:off x="2288704" y="3573016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48" name="직선 연결선 47"/>
              <p:cNvCxnSpPr/>
              <p:nvPr/>
            </p:nvCxnSpPr>
            <p:spPr bwMode="auto">
              <a:xfrm>
                <a:off x="2288704" y="3717032"/>
                <a:ext cx="187220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49" name="직선 화살표 연결선 48"/>
              <p:cNvCxnSpPr/>
              <p:nvPr/>
            </p:nvCxnSpPr>
            <p:spPr bwMode="auto">
              <a:xfrm flipV="1">
                <a:off x="4160912" y="3573016"/>
                <a:ext cx="0" cy="14401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1" name="그룹 50"/>
            <p:cNvGrpSpPr/>
            <p:nvPr/>
          </p:nvGrpSpPr>
          <p:grpSpPr>
            <a:xfrm>
              <a:off x="6013065" y="4491310"/>
              <a:ext cx="1710935" cy="161826"/>
              <a:chOff x="2288704" y="3573016"/>
              <a:chExt cx="1872208" cy="144016"/>
            </a:xfrm>
          </p:grpSpPr>
          <p:cxnSp>
            <p:nvCxnSpPr>
              <p:cNvPr id="52" name="직선 연결선 51"/>
              <p:cNvCxnSpPr/>
              <p:nvPr/>
            </p:nvCxnSpPr>
            <p:spPr bwMode="auto">
              <a:xfrm>
                <a:off x="2288704" y="3573016"/>
                <a:ext cx="0" cy="1440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53" name="직선 연결선 52"/>
              <p:cNvCxnSpPr/>
              <p:nvPr/>
            </p:nvCxnSpPr>
            <p:spPr bwMode="auto">
              <a:xfrm>
                <a:off x="2288704" y="3717032"/>
                <a:ext cx="187220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54" name="직선 화살표 연결선 53"/>
              <p:cNvCxnSpPr/>
              <p:nvPr/>
            </p:nvCxnSpPr>
            <p:spPr bwMode="auto">
              <a:xfrm flipV="1">
                <a:off x="4160912" y="3573016"/>
                <a:ext cx="0" cy="14401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63" name="TextBox 62"/>
            <p:cNvSpPr txBox="1"/>
            <p:nvPr/>
          </p:nvSpPr>
          <p:spPr bwMode="auto">
            <a:xfrm>
              <a:off x="3323977" y="4727817"/>
              <a:ext cx="775585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Input</a:t>
              </a:r>
              <a:r>
                <a:rPr lang="ko-KR" altLang="en-US" sz="1100" b="0" kern="0" dirty="0" err="1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갯수</a:t>
              </a:r>
              <a:endParaRPr lang="ko-KR" altLang="en-US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4157483" y="4727817"/>
              <a:ext cx="78359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Node</a:t>
              </a:r>
              <a:r>
                <a:rPr lang="ko-KR" altLang="en-US" sz="1100" b="0" kern="0" dirty="0" err="1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갯수</a:t>
              </a:r>
              <a:endParaRPr lang="ko-KR" altLang="en-US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 bwMode="auto">
            <a:xfrm>
              <a:off x="5260180" y="4727817"/>
              <a:ext cx="775585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Input</a:t>
              </a:r>
              <a:r>
                <a:rPr lang="ko-KR" altLang="en-US" sz="1100" b="0" kern="0" dirty="0" err="1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갯수</a:t>
              </a:r>
              <a:endParaRPr lang="ko-KR" altLang="en-US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 bwMode="auto">
            <a:xfrm>
              <a:off x="6001360" y="4727817"/>
              <a:ext cx="78359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Node</a:t>
              </a:r>
              <a:r>
                <a:rPr lang="ko-KR" altLang="en-US" sz="1100" b="0" kern="0" dirty="0" err="1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갯수</a:t>
              </a:r>
              <a:endParaRPr lang="ko-KR" altLang="en-US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 bwMode="auto">
            <a:xfrm>
              <a:off x="7336207" y="4702144"/>
              <a:ext cx="775585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Input</a:t>
              </a:r>
              <a:r>
                <a:rPr lang="ko-KR" altLang="en-US" sz="1100" b="0" kern="0" dirty="0" err="1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갯수</a:t>
              </a:r>
              <a:endParaRPr lang="ko-KR" altLang="en-US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010"/>
          <a:stretch/>
        </p:blipFill>
        <p:spPr>
          <a:xfrm>
            <a:off x="344488" y="720535"/>
            <a:ext cx="9145016" cy="35294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Lab3. MLP</a:t>
            </a:r>
            <a:r>
              <a:rPr lang="ko-KR" altLang="en-US" dirty="0" smtClean="0"/>
              <a:t>를 코드로 구현해 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56" y="4698124"/>
            <a:ext cx="5987656" cy="1451710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3080792" y="1700808"/>
            <a:ext cx="2088232" cy="2128033"/>
            <a:chOff x="1524958" y="1492532"/>
            <a:chExt cx="2088232" cy="2128033"/>
          </a:xfrm>
        </p:grpSpPr>
        <p:sp>
          <p:nvSpPr>
            <p:cNvPr id="33" name="타원 32"/>
            <p:cNvSpPr/>
            <p:nvPr/>
          </p:nvSpPr>
          <p:spPr bwMode="auto">
            <a:xfrm>
              <a:off x="1817358" y="1988835"/>
              <a:ext cx="216024" cy="216024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 bwMode="auto">
            <a:xfrm>
              <a:off x="1524958" y="2710917"/>
              <a:ext cx="216024" cy="216024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1817358" y="2678494"/>
              <a:ext cx="216024" cy="216024"/>
            </a:xfrm>
            <a:prstGeom prst="ellips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 bwMode="auto">
            <a:xfrm>
              <a:off x="1524958" y="3404541"/>
              <a:ext cx="216024" cy="216024"/>
            </a:xfrm>
            <a:prstGeom prst="ellips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38" name="직선 화살표 연결선 37"/>
            <p:cNvCxnSpPr>
              <a:stCxn id="33" idx="4"/>
              <a:endCxn id="34" idx="7"/>
            </p:cNvCxnSpPr>
            <p:nvPr/>
          </p:nvCxnSpPr>
          <p:spPr bwMode="auto">
            <a:xfrm flipH="1">
              <a:off x="1709346" y="2204859"/>
              <a:ext cx="216024" cy="5376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sm" len="med"/>
            </a:ln>
            <a:effectLst/>
          </p:spPr>
        </p:cxnSp>
        <p:cxnSp>
          <p:nvCxnSpPr>
            <p:cNvPr id="40" name="직선 화살표 연결선 39"/>
            <p:cNvCxnSpPr>
              <a:stCxn id="35" idx="4"/>
              <a:endCxn id="36" idx="0"/>
            </p:cNvCxnSpPr>
            <p:nvPr/>
          </p:nvCxnSpPr>
          <p:spPr bwMode="auto">
            <a:xfrm flipH="1">
              <a:off x="1632970" y="2894518"/>
              <a:ext cx="292400" cy="51002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 w="sm" len="med"/>
            </a:ln>
            <a:effectLst/>
          </p:spPr>
        </p:cxnSp>
        <p:sp>
          <p:nvSpPr>
            <p:cNvPr id="41" name="타원 40"/>
            <p:cNvSpPr/>
            <p:nvPr/>
          </p:nvSpPr>
          <p:spPr bwMode="auto">
            <a:xfrm>
              <a:off x="3397166" y="1492532"/>
              <a:ext cx="216024" cy="216024"/>
            </a:xfrm>
            <a:prstGeom prst="ellipse">
              <a:avLst/>
            </a:prstGeom>
            <a:noFill/>
            <a:ln w="9525" cap="flat" cmpd="sng" algn="ctr">
              <a:solidFill>
                <a:srgbClr val="2F8DCA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2" name="타원 41"/>
            <p:cNvSpPr/>
            <p:nvPr/>
          </p:nvSpPr>
          <p:spPr bwMode="auto">
            <a:xfrm>
              <a:off x="1524958" y="1996588"/>
              <a:ext cx="216024" cy="216024"/>
            </a:xfrm>
            <a:prstGeom prst="ellipse">
              <a:avLst/>
            </a:prstGeom>
            <a:noFill/>
            <a:ln w="9525" cap="flat" cmpd="sng" algn="ctr">
              <a:solidFill>
                <a:srgbClr val="2F8DCA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44" name="꺾인 연결선 43"/>
            <p:cNvCxnSpPr>
              <a:stCxn id="41" idx="3"/>
              <a:endCxn id="42" idx="7"/>
            </p:cNvCxnSpPr>
            <p:nvPr/>
          </p:nvCxnSpPr>
          <p:spPr bwMode="auto">
            <a:xfrm flipH="1">
              <a:off x="1709346" y="1676920"/>
              <a:ext cx="1719456" cy="3513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sm" len="med"/>
            </a:ln>
            <a:effectLst/>
          </p:spPr>
        </p:cxnSp>
      </p:grpSp>
      <p:sp>
        <p:nvSpPr>
          <p:cNvPr id="65" name="TextBox 64"/>
          <p:cNvSpPr txBox="1"/>
          <p:nvPr/>
        </p:nvSpPr>
        <p:spPr bwMode="auto">
          <a:xfrm>
            <a:off x="1824533" y="1549988"/>
            <a:ext cx="395673" cy="23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900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상수</a:t>
            </a:r>
            <a:endParaRPr lang="ko-KR" altLang="en-US" sz="900" b="0" kern="0" dirty="0" smtClean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5061012" y="2440529"/>
            <a:ext cx="1347856" cy="24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000" kern="0" dirty="0" err="1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변수값을</a:t>
            </a:r>
            <a:r>
              <a:rPr lang="ko-KR" altLang="en-US" sz="1000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000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초기화</a:t>
            </a:r>
            <a:endParaRPr lang="ko-KR" altLang="en-US" sz="1000" b="0" kern="0" dirty="0" smtClean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3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8" y="836712"/>
            <a:ext cx="5445886" cy="50552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Lab3. MLP</a:t>
            </a:r>
            <a:r>
              <a:rPr lang="ko-KR" altLang="en-US" dirty="0" smtClean="0"/>
              <a:t>를 코드로 구현해 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1856656" y="1022702"/>
            <a:ext cx="6389384" cy="1404836"/>
            <a:chOff x="3654630" y="1559806"/>
            <a:chExt cx="6389384" cy="1404836"/>
          </a:xfrm>
        </p:grpSpPr>
        <p:cxnSp>
          <p:nvCxnSpPr>
            <p:cNvPr id="47" name="꺾인 연결선 43"/>
            <p:cNvCxnSpPr>
              <a:stCxn id="53" idx="5"/>
              <a:endCxn id="54" idx="1"/>
            </p:cNvCxnSpPr>
            <p:nvPr/>
          </p:nvCxnSpPr>
          <p:spPr bwMode="auto">
            <a:xfrm>
              <a:off x="4084869" y="1871385"/>
              <a:ext cx="1090044" cy="2700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sm" len="med"/>
            </a:ln>
            <a:effectLst/>
          </p:spPr>
        </p:cxnSp>
        <p:cxnSp>
          <p:nvCxnSpPr>
            <p:cNvPr id="50" name="직선 화살표 연결선 49"/>
            <p:cNvCxnSpPr>
              <a:stCxn id="55" idx="5"/>
              <a:endCxn id="56" idx="1"/>
            </p:cNvCxnSpPr>
            <p:nvPr/>
          </p:nvCxnSpPr>
          <p:spPr bwMode="auto">
            <a:xfrm>
              <a:off x="4084869" y="2493272"/>
              <a:ext cx="1152127" cy="24562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 w="sm" len="med"/>
            </a:ln>
            <a:effectLst/>
          </p:spPr>
        </p:cxnSp>
        <p:sp>
          <p:nvSpPr>
            <p:cNvPr id="53" name="타원 52"/>
            <p:cNvSpPr/>
            <p:nvPr/>
          </p:nvSpPr>
          <p:spPr bwMode="auto">
            <a:xfrm>
              <a:off x="3654630" y="1701438"/>
              <a:ext cx="504056" cy="199105"/>
            </a:xfrm>
            <a:prstGeom prst="ellipse">
              <a:avLst/>
            </a:prstGeom>
            <a:noFill/>
            <a:ln w="9525" cap="flat" cmpd="sng" algn="ctr">
              <a:solidFill>
                <a:srgbClr val="2F8DCA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4" name="타원 53"/>
            <p:cNvSpPr/>
            <p:nvPr/>
          </p:nvSpPr>
          <p:spPr bwMode="auto">
            <a:xfrm>
              <a:off x="5114532" y="2112298"/>
              <a:ext cx="412305" cy="199105"/>
            </a:xfrm>
            <a:prstGeom prst="ellipse">
              <a:avLst/>
            </a:prstGeom>
            <a:noFill/>
            <a:ln w="9525" cap="flat" cmpd="sng" algn="ctr">
              <a:solidFill>
                <a:srgbClr val="2F8DCA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 bwMode="auto">
            <a:xfrm>
              <a:off x="3654630" y="2323325"/>
              <a:ext cx="504056" cy="199105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6" name="타원 55"/>
            <p:cNvSpPr/>
            <p:nvPr/>
          </p:nvSpPr>
          <p:spPr bwMode="auto">
            <a:xfrm>
              <a:off x="5174912" y="2709739"/>
              <a:ext cx="423933" cy="199105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 bwMode="auto">
            <a:xfrm>
              <a:off x="9055230" y="1559806"/>
              <a:ext cx="988784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i="1" kern="0" dirty="0" smtClean="0">
                  <a:solidFill>
                    <a:srgbClr val="00B05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Hidden#1</a:t>
              </a:r>
              <a:endParaRPr lang="ko-KR" altLang="en-US" sz="1400" b="0" i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 bwMode="auto">
            <a:xfrm>
              <a:off x="9055230" y="2056498"/>
              <a:ext cx="988784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i="1" kern="0" dirty="0" smtClean="0">
                  <a:solidFill>
                    <a:srgbClr val="00B05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Hidden#2</a:t>
              </a:r>
              <a:endParaRPr lang="ko-KR" altLang="en-US" sz="1400" b="0" i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 bwMode="auto">
            <a:xfrm>
              <a:off x="9055230" y="2653939"/>
              <a:ext cx="770775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i="1" kern="0" dirty="0" smtClean="0">
                  <a:solidFill>
                    <a:srgbClr val="00B05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Output</a:t>
              </a:r>
              <a:endParaRPr lang="ko-KR" altLang="en-US" sz="1400" b="0" i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 bwMode="auto">
          <a:xfrm>
            <a:off x="4664968" y="3239739"/>
            <a:ext cx="2872313" cy="24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000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변수</a:t>
            </a:r>
            <a:r>
              <a:rPr lang="en-US" altLang="ko-KR" sz="1000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(Variable)</a:t>
            </a:r>
            <a:r>
              <a:rPr lang="ko-KR" altLang="en-US" sz="1000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쓰면 반드시 초기화를 실행해야 함</a:t>
            </a:r>
            <a:endParaRPr lang="ko-KR" altLang="en-US" sz="1000" b="0" kern="0" dirty="0" smtClean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39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Next.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288704" y="936231"/>
            <a:ext cx="5477192" cy="133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드디어</a:t>
            </a:r>
            <a:r>
              <a:rPr lang="en-US" altLang="ko-KR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8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딥러닝의</a:t>
            </a:r>
            <a:r>
              <a:rPr lang="ko-KR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기본이 되는</a:t>
            </a:r>
            <a:endParaRPr lang="en-US" altLang="ko-KR" sz="28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8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인공신경망</a:t>
            </a:r>
            <a:r>
              <a:rPr lang="en-US" altLang="ko-KR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(MLP)</a:t>
            </a:r>
            <a:r>
              <a:rPr lang="ko-KR" altLang="en-US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완성되었습니다</a:t>
            </a:r>
            <a:r>
              <a:rPr lang="en-US" altLang="ko-KR" sz="2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28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528401" y="4194157"/>
            <a:ext cx="5664959" cy="138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신경망을 학습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(Training)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시키는</a:t>
            </a:r>
            <a:endParaRPr lang="en-US" altLang="ko-KR" sz="2800" b="1" kern="0" dirty="0" smtClean="0">
              <a:solidFill>
                <a:srgbClr val="0070C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방법에 대해</a:t>
            </a:r>
            <a:r>
              <a:rPr lang="en-US" altLang="ko-KR" sz="2800" b="1" kern="0" dirty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알아보겠습니다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5370"/>
          <a:stretch/>
        </p:blipFill>
        <p:spPr>
          <a:xfrm>
            <a:off x="3800871" y="2713068"/>
            <a:ext cx="2232248" cy="140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(Training)</a:t>
            </a:r>
            <a:r>
              <a:rPr lang="ko-KR" altLang="en-US" dirty="0" smtClean="0"/>
              <a:t> 절차를 간단히 살펴보면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5370"/>
          <a:stretch/>
        </p:blipFill>
        <p:spPr>
          <a:xfrm>
            <a:off x="3224808" y="1484784"/>
            <a:ext cx="2952328" cy="1853991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1496616" y="1325621"/>
            <a:ext cx="1522030" cy="2009228"/>
            <a:chOff x="1496616" y="1325621"/>
            <a:chExt cx="1522030" cy="2009228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1496616" y="1325621"/>
              <a:ext cx="337965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kern="0" dirty="0" smtClean="0">
                  <a:solidFill>
                    <a:srgbClr val="00B0F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</a:t>
              </a:r>
              <a:endParaRPr lang="ko-KR" altLang="en-US" sz="2000" b="1" kern="0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1496616" y="1861018"/>
              <a:ext cx="337965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kern="0" dirty="0" smtClean="0">
                  <a:solidFill>
                    <a:srgbClr val="00B0F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3</a:t>
              </a:r>
              <a:endParaRPr lang="ko-KR" altLang="en-US" sz="2000" b="1" kern="0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1496616" y="2396415"/>
              <a:ext cx="337965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kern="0" dirty="0" smtClean="0">
                  <a:solidFill>
                    <a:srgbClr val="00B0F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4</a:t>
              </a:r>
              <a:endParaRPr lang="ko-KR" altLang="en-US" sz="2000" b="1" kern="0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1496616" y="2931813"/>
              <a:ext cx="337965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kern="0" dirty="0" smtClean="0">
                  <a:solidFill>
                    <a:srgbClr val="00B0F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5</a:t>
              </a:r>
              <a:endParaRPr lang="ko-KR" altLang="en-US" sz="2000" b="1" kern="0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 bwMode="auto">
            <a:xfrm>
              <a:off x="2154550" y="2023392"/>
              <a:ext cx="864096" cy="552668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Input</a:t>
              </a:r>
              <a:endPara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321151" y="2023392"/>
            <a:ext cx="2505635" cy="586931"/>
            <a:chOff x="6321151" y="2023392"/>
            <a:chExt cx="2505635" cy="586931"/>
          </a:xfrm>
        </p:grpSpPr>
        <p:sp>
          <p:nvSpPr>
            <p:cNvPr id="12" name="오른쪽 화살표 11"/>
            <p:cNvSpPr/>
            <p:nvPr/>
          </p:nvSpPr>
          <p:spPr bwMode="auto">
            <a:xfrm>
              <a:off x="6321151" y="2023392"/>
              <a:ext cx="726733" cy="586931"/>
            </a:xfrm>
            <a:prstGeom prst="rightArrow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</a:rPr>
                <a:t>Output</a:t>
              </a:r>
              <a:endPara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7369526" y="2049914"/>
              <a:ext cx="1457260" cy="526146"/>
              <a:chOff x="7225510" y="1878314"/>
              <a:chExt cx="1457260" cy="526146"/>
            </a:xfrm>
          </p:grpSpPr>
          <p:sp>
            <p:nvSpPr>
              <p:cNvPr id="9" name="TextBox 8"/>
              <p:cNvSpPr txBox="1"/>
              <p:nvPr/>
            </p:nvSpPr>
            <p:spPr bwMode="auto">
              <a:xfrm>
                <a:off x="7225510" y="1878314"/>
                <a:ext cx="395673" cy="526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latinLnBrk="0">
                  <a:defRPr b="1" kern="0">
                    <a:solidFill>
                      <a:srgbClr val="00B0F0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defRPr>
                </a:lvl1pPr>
              </a:lstStyle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4</a:t>
                </a:r>
                <a:endParaRPr lang="ko-KR" altLang="en-US" sz="2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 bwMode="auto">
              <a:xfrm>
                <a:off x="7761312" y="1970646"/>
                <a:ext cx="921458" cy="341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ko-KR" altLang="en-US" sz="1600" kern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연산결과</a:t>
                </a:r>
                <a:endParaRPr lang="ko-KR" altLang="en-US" sz="16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7368592" y="2758838"/>
            <a:ext cx="1809822" cy="670162"/>
            <a:chOff x="7224576" y="2932505"/>
            <a:chExt cx="1809822" cy="670162"/>
          </a:xfrm>
        </p:grpSpPr>
        <p:sp>
          <p:nvSpPr>
            <p:cNvPr id="13" name="TextBox 12"/>
            <p:cNvSpPr txBox="1"/>
            <p:nvPr/>
          </p:nvSpPr>
          <p:spPr bwMode="auto">
            <a:xfrm>
              <a:off x="7224576" y="2932505"/>
              <a:ext cx="395673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atinLnBrk="0">
                <a:defRPr b="1" kern="0">
                  <a:solidFill>
                    <a:srgbClr val="00B0F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defRPr>
              </a:lvl1pPr>
            </a:lstStyle>
            <a:p>
              <a:r>
                <a:rPr lang="en-US" altLang="ko-KR" sz="2800" dirty="0" smtClean="0">
                  <a:solidFill>
                    <a:srgbClr val="C00000"/>
                  </a:solidFill>
                </a:rPr>
                <a:t>7</a:t>
              </a:r>
              <a:endParaRPr lang="ko-KR" altLang="en-US" sz="2800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7785928" y="3014965"/>
              <a:ext cx="1248470" cy="58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600" kern="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정</a:t>
              </a:r>
              <a:r>
                <a:rPr lang="ko-KR" altLang="en-US" sz="16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답</a:t>
              </a:r>
              <a:r>
                <a:rPr lang="en-US" altLang="ko-KR" sz="16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(Label)</a:t>
              </a:r>
            </a:p>
            <a:p>
              <a:pPr latinLnBrk="0"/>
              <a:r>
                <a:rPr lang="ko-KR" altLang="en-US" sz="16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과 비교</a:t>
              </a:r>
              <a:endParaRPr lang="ko-KR" altLang="en-US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 bwMode="auto">
          <a:xfrm>
            <a:off x="2448359" y="4546169"/>
            <a:ext cx="5281626" cy="120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b="1" ker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en-US" altLang="ko-KR" sz="2400" dirty="0" smtClean="0">
                <a:solidFill>
                  <a:srgbClr val="C00000"/>
                </a:solidFill>
              </a:rPr>
              <a:t>[Training]</a:t>
            </a:r>
            <a:r>
              <a:rPr lang="en-US" altLang="ko-KR" sz="2400" dirty="0" smtClean="0">
                <a:solidFill>
                  <a:srgbClr val="0070C0"/>
                </a:solidFill>
              </a:rPr>
              <a:t> Data</a:t>
            </a:r>
            <a:r>
              <a:rPr lang="ko-KR" altLang="en-US" sz="2400" dirty="0" smtClean="0">
                <a:solidFill>
                  <a:srgbClr val="0070C0"/>
                </a:solidFill>
              </a:rPr>
              <a:t>로 </a:t>
            </a:r>
            <a:r>
              <a:rPr lang="ko-KR" altLang="en-US" sz="2400" dirty="0" smtClean="0">
                <a:solidFill>
                  <a:srgbClr val="00B050"/>
                </a:solidFill>
              </a:rPr>
              <a:t>반복</a:t>
            </a:r>
            <a:r>
              <a:rPr lang="ko-KR" altLang="en-US" sz="2400" dirty="0" smtClean="0">
                <a:solidFill>
                  <a:srgbClr val="0070C0"/>
                </a:solidFill>
              </a:rPr>
              <a:t> 계산</a:t>
            </a:r>
            <a:r>
              <a:rPr lang="en-US" altLang="ko-KR" sz="2400" dirty="0" smtClean="0">
                <a:solidFill>
                  <a:srgbClr val="0070C0"/>
                </a:solidFill>
              </a:rPr>
              <a:t>/</a:t>
            </a:r>
            <a:r>
              <a:rPr lang="ko-KR" altLang="en-US" sz="2400" dirty="0" smtClean="0">
                <a:solidFill>
                  <a:srgbClr val="0070C0"/>
                </a:solidFill>
              </a:rPr>
              <a:t>비교하며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algn="ctr"/>
            <a:r>
              <a:rPr lang="en-US" altLang="ko-KR" sz="2400" dirty="0">
                <a:solidFill>
                  <a:srgbClr val="00B050"/>
                </a:solidFill>
              </a:rPr>
              <a:t>Weight</a:t>
            </a:r>
            <a:r>
              <a:rPr lang="ko-KR" altLang="en-US" sz="2400" dirty="0">
                <a:solidFill>
                  <a:srgbClr val="0070C0"/>
                </a:solidFill>
              </a:rPr>
              <a:t>와 </a:t>
            </a:r>
            <a:r>
              <a:rPr lang="en-US" altLang="ko-KR" sz="2400" dirty="0">
                <a:solidFill>
                  <a:srgbClr val="00B050"/>
                </a:solidFill>
              </a:rPr>
              <a:t>Bias</a:t>
            </a:r>
            <a:r>
              <a:rPr lang="ko-KR" altLang="en-US" sz="2400" dirty="0">
                <a:solidFill>
                  <a:srgbClr val="0070C0"/>
                </a:solidFill>
              </a:rPr>
              <a:t>를 </a:t>
            </a:r>
            <a:r>
              <a:rPr lang="ko-KR" altLang="en-US" sz="2400" u="sng" dirty="0">
                <a:solidFill>
                  <a:srgbClr val="0070C0"/>
                </a:solidFill>
              </a:rPr>
              <a:t>미세 </a:t>
            </a:r>
            <a:r>
              <a:rPr lang="ko-KR" altLang="en-US" sz="2400" u="sng" dirty="0" smtClean="0">
                <a:solidFill>
                  <a:srgbClr val="0070C0"/>
                </a:solidFill>
              </a:rPr>
              <a:t>조정</a:t>
            </a:r>
            <a:r>
              <a:rPr lang="ko-KR" altLang="en-US" sz="2400" dirty="0" smtClean="0">
                <a:solidFill>
                  <a:srgbClr val="0070C0"/>
                </a:solidFill>
              </a:rPr>
              <a:t> 함으로써</a:t>
            </a:r>
            <a:endParaRPr lang="en-US" altLang="ko-KR" sz="2400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rgbClr val="0070C0"/>
                </a:solidFill>
              </a:rPr>
              <a:t>연산 결과가 정답</a:t>
            </a:r>
            <a:r>
              <a:rPr lang="en-US" altLang="ko-KR" sz="2400" dirty="0" smtClean="0">
                <a:solidFill>
                  <a:srgbClr val="0070C0"/>
                </a:solidFill>
              </a:rPr>
              <a:t>(</a:t>
            </a:r>
            <a:r>
              <a:rPr lang="en-US" altLang="ko-KR" sz="2400" dirty="0" smtClean="0">
                <a:solidFill>
                  <a:srgbClr val="C00000"/>
                </a:solidFill>
              </a:rPr>
              <a:t>7</a:t>
            </a:r>
            <a:r>
              <a:rPr lang="en-US" altLang="ko-KR" sz="2400" dirty="0" smtClean="0">
                <a:solidFill>
                  <a:srgbClr val="0070C0"/>
                </a:solidFill>
              </a:rPr>
              <a:t>)</a:t>
            </a:r>
            <a:r>
              <a:rPr lang="ko-KR" altLang="en-US" sz="2400" dirty="0" smtClean="0">
                <a:solidFill>
                  <a:srgbClr val="0070C0"/>
                </a:solidFill>
              </a:rPr>
              <a:t>이 나오도록 하는 과정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3800872" y="2153400"/>
            <a:ext cx="1438973" cy="4860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wrap="square" lIns="36000" tIns="47169" rIns="36000" bIns="4716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latinLnBrk="0"/>
            <a:r>
              <a:rPr lang="ko-KR" altLang="en-US" sz="2000" b="1" i="1" kern="0" dirty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신경망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5191432" y="3293806"/>
            <a:ext cx="2064774" cy="889385"/>
            <a:chOff x="5191432" y="3293806"/>
            <a:chExt cx="2064774" cy="889385"/>
          </a:xfrm>
        </p:grpSpPr>
        <p:grpSp>
          <p:nvGrpSpPr>
            <p:cNvPr id="26" name="그룹 25"/>
            <p:cNvGrpSpPr/>
            <p:nvPr/>
          </p:nvGrpSpPr>
          <p:grpSpPr>
            <a:xfrm>
              <a:off x="5191432" y="3293806"/>
              <a:ext cx="2064774" cy="628745"/>
              <a:chOff x="5191432" y="3293806"/>
              <a:chExt cx="2064774" cy="628745"/>
            </a:xfrm>
          </p:grpSpPr>
          <p:sp>
            <p:nvSpPr>
              <p:cNvPr id="25" name="자유형 24"/>
              <p:cNvSpPr/>
              <p:nvPr/>
            </p:nvSpPr>
            <p:spPr bwMode="auto">
              <a:xfrm>
                <a:off x="5191432" y="3293806"/>
                <a:ext cx="2064774" cy="354156"/>
              </a:xfrm>
              <a:custGeom>
                <a:avLst/>
                <a:gdLst>
                  <a:gd name="connsiteX0" fmla="*/ 2064774 w 2064774"/>
                  <a:gd name="connsiteY0" fmla="*/ 39329 h 354156"/>
                  <a:gd name="connsiteX1" fmla="*/ 1071716 w 2064774"/>
                  <a:gd name="connsiteY1" fmla="*/ 353962 h 354156"/>
                  <a:gd name="connsiteX2" fmla="*/ 0 w 2064774"/>
                  <a:gd name="connsiteY2" fmla="*/ 0 h 35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4774" h="354156">
                    <a:moveTo>
                      <a:pt x="2064774" y="39329"/>
                    </a:moveTo>
                    <a:cubicBezTo>
                      <a:pt x="1740309" y="199923"/>
                      <a:pt x="1415845" y="360517"/>
                      <a:pt x="1071716" y="353962"/>
                    </a:cubicBezTo>
                    <a:cubicBezTo>
                      <a:pt x="727587" y="347407"/>
                      <a:pt x="363793" y="173703"/>
                      <a:pt x="0" y="0"/>
                    </a:cubicBez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lg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 bwMode="auto">
              <a:xfrm>
                <a:off x="5643911" y="3334849"/>
                <a:ext cx="1066449" cy="5877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latinLnBrk="0"/>
                <a:r>
                  <a:rPr lang="ko-KR" altLang="en-US" sz="1600" kern="0" dirty="0" err="1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차이계산</a:t>
                </a:r>
                <a:r>
                  <a:rPr lang="en-US" altLang="ko-KR" sz="1600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,</a:t>
                </a:r>
              </a:p>
              <a:p>
                <a:pPr algn="ctr" latinLnBrk="0"/>
                <a:r>
                  <a:rPr lang="en-US" altLang="ko-KR" sz="1600" b="0" kern="0" dirty="0" err="1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W,b</a:t>
                </a:r>
                <a:r>
                  <a:rPr lang="en-US" altLang="ko-KR" sz="1600" b="0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 </a:t>
                </a:r>
                <a:r>
                  <a:rPr lang="ko-KR" altLang="en-US" sz="1600" b="0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조정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 bwMode="auto">
            <a:xfrm>
              <a:off x="5362142" y="3872488"/>
              <a:ext cx="1629985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back propagation</a:t>
              </a:r>
              <a:endParaRPr lang="ko-KR" altLang="en-US" sz="1400" b="0" i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325985" y="844368"/>
            <a:ext cx="2419103" cy="352384"/>
            <a:chOff x="3325985" y="844368"/>
            <a:chExt cx="2419103" cy="352384"/>
          </a:xfrm>
        </p:grpSpPr>
        <p:cxnSp>
          <p:nvCxnSpPr>
            <p:cNvPr id="16" name="직선 화살표 연결선 15"/>
            <p:cNvCxnSpPr/>
            <p:nvPr/>
          </p:nvCxnSpPr>
          <p:spPr bwMode="auto">
            <a:xfrm>
              <a:off x="3325985" y="1196752"/>
              <a:ext cx="241910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" name="TextBox 29"/>
            <p:cNvSpPr txBox="1"/>
            <p:nvPr/>
          </p:nvSpPr>
          <p:spPr bwMode="auto">
            <a:xfrm>
              <a:off x="3800872" y="844368"/>
              <a:ext cx="1327018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Feed Forward</a:t>
              </a:r>
              <a:endParaRPr lang="ko-KR" altLang="en-US" sz="1400" b="0" i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22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(Training)</a:t>
            </a:r>
            <a:r>
              <a:rPr lang="ko-KR" altLang="en-US" dirty="0" smtClean="0"/>
              <a:t>의 고려 요소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072680" y="1628800"/>
            <a:ext cx="4730193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- Cost (</a:t>
            </a:r>
            <a:r>
              <a:rPr lang="ko-KR" altLang="en-US" sz="2800" b="1" kern="0" dirty="0" err="1" smtClean="0">
                <a:solidFill>
                  <a:srgbClr val="0070C0"/>
                </a:solidFill>
                <a:latin typeface="+mn-ea"/>
              </a:rPr>
              <a:t>학습오차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) 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+mn-ea"/>
              </a:rPr>
              <a:t>계산 방법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072680" y="2579949"/>
            <a:ext cx="5169415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- 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+mn-ea"/>
              </a:rPr>
              <a:t>최적화 방법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(Optimizer) 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+mn-ea"/>
              </a:rPr>
              <a:t>선택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072680" y="3531098"/>
            <a:ext cx="5498031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- Learning Rate (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+mn-ea"/>
              </a:rPr>
              <a:t>미세조정 비율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2800" b="1" kern="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072680" y="4482246"/>
            <a:ext cx="4164333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800" b="1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- Epoch (</a:t>
            </a:r>
            <a:r>
              <a:rPr lang="ko-KR" altLang="en-US" sz="2800" b="1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학습 </a:t>
            </a:r>
            <a:r>
              <a:rPr lang="ko-KR" altLang="en-US" sz="2800" b="1" kern="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반복횟수</a:t>
            </a:r>
            <a:r>
              <a:rPr lang="en-US" altLang="ko-KR" sz="2800" b="1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2800" b="1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98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49" y="116632"/>
            <a:ext cx="8501057" cy="372258"/>
          </a:xfrm>
        </p:spPr>
        <p:txBody>
          <a:bodyPr/>
          <a:lstStyle/>
          <a:p>
            <a:r>
              <a:rPr lang="ko-KR" altLang="en-US" dirty="0" smtClean="0"/>
              <a:t>계산 결과와 정답</a:t>
            </a:r>
            <a:r>
              <a:rPr lang="en-US" altLang="ko-KR" dirty="0" smtClean="0"/>
              <a:t>(Label) </a:t>
            </a:r>
            <a:r>
              <a:rPr lang="ko-KR" altLang="en-US" dirty="0" smtClean="0"/>
              <a:t>과의 차이</a:t>
            </a:r>
            <a:r>
              <a:rPr lang="en-US" altLang="ko-KR" dirty="0" smtClean="0"/>
              <a:t>(Cost)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488504" y="1040282"/>
            <a:ext cx="5252771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400" b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 Function </a:t>
            </a:r>
            <a:r>
              <a:rPr lang="en-US" altLang="ko-KR" sz="2000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(=Loss Function, </a:t>
            </a:r>
            <a:r>
              <a:rPr lang="ko-KR" altLang="en-US" sz="2000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손실 함수</a:t>
            </a:r>
            <a:r>
              <a:rPr lang="en-US" altLang="ko-KR" sz="2000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2000" kern="0" dirty="0" smtClean="0"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419943" y="1999236"/>
            <a:ext cx="6640972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1. 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+mn-ea"/>
              </a:rPr>
              <a:t>평균 제곱 오차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(Mean Square Error)</a:t>
            </a:r>
            <a:endParaRPr lang="ko-KR" altLang="en-US" sz="2800" b="1" kern="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424607" y="3861048"/>
            <a:ext cx="7349499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2. </a:t>
            </a:r>
            <a:r>
              <a:rPr lang="ko-KR" altLang="en-US" sz="2800" b="1" kern="0" dirty="0" smtClean="0">
                <a:solidFill>
                  <a:srgbClr val="0070C0"/>
                </a:solidFill>
                <a:latin typeface="+mn-ea"/>
              </a:rPr>
              <a:t>교차 엔트로피 오차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+mn-ea"/>
              </a:rPr>
              <a:t>(Cross Entropy Error)</a:t>
            </a:r>
            <a:endParaRPr lang="ko-KR" altLang="en-US" sz="2800" b="1" kern="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961108" y="2523372"/>
            <a:ext cx="3952737" cy="9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0" kern="0" dirty="0" smtClean="0">
                <a:latin typeface="+mn-ea"/>
              </a:rPr>
              <a:t>- Regression(</a:t>
            </a:r>
            <a:r>
              <a:rPr lang="ko-KR" altLang="en-US" b="0" kern="0" dirty="0" err="1" smtClean="0">
                <a:latin typeface="+mn-ea"/>
              </a:rPr>
              <a:t>회귀예측</a:t>
            </a:r>
            <a:r>
              <a:rPr lang="en-US" altLang="ko-KR" b="0" kern="0" dirty="0" smtClean="0">
                <a:latin typeface="+mn-ea"/>
              </a:rPr>
              <a:t>)</a:t>
            </a:r>
            <a:r>
              <a:rPr lang="ko-KR" altLang="en-US" kern="0" dirty="0" smtClean="0">
                <a:latin typeface="+mn-ea"/>
              </a:rPr>
              <a:t>에 많이 사용</a:t>
            </a:r>
            <a:endParaRPr lang="en-US" altLang="ko-KR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kern="0" dirty="0">
                <a:latin typeface="+mn-ea"/>
              </a:rPr>
              <a:t>- </a:t>
            </a:r>
            <a:r>
              <a:rPr lang="en-US" altLang="ko-KR" kern="0" dirty="0" err="1" smtClean="0">
                <a:latin typeface="+mn-ea"/>
              </a:rPr>
              <a:t>tf.losses.mean_squared_error</a:t>
            </a:r>
            <a:r>
              <a:rPr lang="en-US" altLang="ko-KR" kern="0" dirty="0" smtClean="0">
                <a:latin typeface="+mn-ea"/>
              </a:rPr>
              <a:t>( )</a:t>
            </a:r>
            <a:endParaRPr lang="ko-KR" altLang="en-US" b="0" kern="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950120" y="4369780"/>
            <a:ext cx="4669278" cy="9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0" kern="0" dirty="0" smtClean="0">
                <a:latin typeface="+mn-ea"/>
              </a:rPr>
              <a:t>- Classification(</a:t>
            </a:r>
            <a:r>
              <a:rPr lang="ko-KR" altLang="en-US" b="0" kern="0" dirty="0" smtClean="0">
                <a:latin typeface="+mn-ea"/>
              </a:rPr>
              <a:t>분류</a:t>
            </a:r>
            <a:r>
              <a:rPr lang="en-US" altLang="ko-KR" b="0" kern="0" dirty="0" smtClean="0">
                <a:latin typeface="+mn-ea"/>
              </a:rPr>
              <a:t>)</a:t>
            </a:r>
            <a:r>
              <a:rPr lang="ko-KR" altLang="en-US" kern="0" dirty="0" smtClean="0">
                <a:latin typeface="+mn-ea"/>
              </a:rPr>
              <a:t>에 많이 사용</a:t>
            </a:r>
            <a:endParaRPr lang="en-US" altLang="ko-KR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kern="0" dirty="0" smtClean="0">
                <a:latin typeface="+mn-ea"/>
              </a:rPr>
              <a:t>- </a:t>
            </a:r>
            <a:r>
              <a:rPr lang="en-US" altLang="ko-KR" kern="0" dirty="0" err="1" smtClean="0">
                <a:latin typeface="+mn-ea"/>
              </a:rPr>
              <a:t>tf.nn.softmax_cross_entropy_with_logits</a:t>
            </a:r>
            <a:r>
              <a:rPr lang="en-US" altLang="ko-KR" kern="0" dirty="0" smtClean="0">
                <a:latin typeface="+mn-ea"/>
              </a:rPr>
              <a:t>( )</a:t>
            </a:r>
            <a:endParaRPr lang="ko-KR" altLang="en-US" b="0" kern="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901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568382" cy="372258"/>
          </a:xfrm>
        </p:spPr>
        <p:txBody>
          <a:bodyPr/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) </a:t>
            </a:r>
            <a:r>
              <a:rPr lang="ko-KR" altLang="en-US" dirty="0" smtClean="0"/>
              <a:t>평균 제곱 오차</a:t>
            </a:r>
            <a:r>
              <a:rPr lang="en-US" altLang="ko-KR" dirty="0" smtClean="0"/>
              <a:t>(Mean Square Error) </a:t>
            </a:r>
            <a:endParaRPr lang="ko-KR" altLang="en-US" dirty="0"/>
          </a:p>
        </p:txBody>
      </p:sp>
      <p:pic>
        <p:nvPicPr>
          <p:cNvPr id="1026" name="Picture 2" descr="residual error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1988840"/>
            <a:ext cx="5256584" cy="279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an square erro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4941168"/>
            <a:ext cx="3924436" cy="108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848544" y="935953"/>
            <a:ext cx="4180363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계산 결과와 정답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(Label)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거리를 평균</a:t>
            </a:r>
          </a:p>
        </p:txBody>
      </p:sp>
    </p:spTree>
    <p:extLst>
      <p:ext uri="{BB962C8B-B14F-4D97-AF65-F5344CB8AC3E}">
        <p14:creationId xmlns:p14="http://schemas.microsoft.com/office/powerpoint/2010/main" val="3717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교차 엔트로피 오차</a:t>
            </a:r>
            <a:r>
              <a:rPr lang="en-US" altLang="ko-KR" dirty="0" smtClean="0"/>
              <a:t>(Cross Entropy Error)</a:t>
            </a:r>
            <a:endParaRPr lang="ko-KR" altLang="en-US" dirty="0"/>
          </a:p>
        </p:txBody>
      </p:sp>
      <p:pic>
        <p:nvPicPr>
          <p:cNvPr id="2050" name="Picture 2" descr="deep learning cross entropy erro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" y="2132856"/>
            <a:ext cx="5484961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704528" y="907837"/>
            <a:ext cx="6996839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Log 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스케일을 사용하여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정답과 멀어질 경우 큰 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Penalty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주는 방식</a:t>
            </a:r>
          </a:p>
        </p:txBody>
      </p:sp>
      <p:pic>
        <p:nvPicPr>
          <p:cNvPr id="2054" name="Picture 6" descr="mse vs cross entropy char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2420888"/>
            <a:ext cx="413474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51719" y="112474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1719" y="1709809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51719" y="347555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136" y="122807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프레임워크 소개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5135" y="1815565"/>
            <a:ext cx="485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Tensorflow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소개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36" y="240306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딥러닝의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기본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인공신경망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(ANN)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51719" y="464568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5136" y="3001107"/>
            <a:ext cx="5307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신경망 완성 </a:t>
            </a:r>
            <a:r>
              <a:rPr lang="en-US" altLang="ko-KR" sz="1600" b="1" dirty="0">
                <a:latin typeface="+mn-ea"/>
              </a:rPr>
              <a:t>/ </a:t>
            </a:r>
            <a:r>
              <a:rPr lang="ko-KR" altLang="en-US" sz="1600" b="1" dirty="0">
                <a:latin typeface="+mn-ea"/>
              </a:rPr>
              <a:t>디버깅을 위한 </a:t>
            </a:r>
            <a:r>
              <a:rPr lang="en-US" altLang="ko-KR" sz="1600" b="1" dirty="0" err="1">
                <a:latin typeface="+mn-ea"/>
              </a:rPr>
              <a:t>TensorBoard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51719" y="523075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51712" y="3588602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팁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테크닉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51719" y="229487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순서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58797" y="4176097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이미지에 강한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CNN(Convolutional Neural Network)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4766" y="4763592"/>
            <a:ext cx="659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음성인식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챗봇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(NLP)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에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유용한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RNN(Recurrent Neural Network)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1711" y="5351088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최신 알고리즘 소개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Warp-up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51719" y="581581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451719" y="406062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51719" y="2879939"/>
            <a:ext cx="670510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/>
          <p:cNvSpPr/>
          <p:nvPr/>
        </p:nvSpPr>
        <p:spPr bwMode="auto">
          <a:xfrm rot="5400000">
            <a:off x="1028564" y="3056040"/>
            <a:ext cx="288032" cy="216024"/>
          </a:xfrm>
          <a:prstGeom prst="triangl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560270" cy="372258"/>
          </a:xfrm>
        </p:spPr>
        <p:txBody>
          <a:bodyPr/>
          <a:lstStyle/>
          <a:p>
            <a:r>
              <a:rPr lang="en-US" altLang="ko-KR" dirty="0" smtClean="0"/>
              <a:t>Cost</a:t>
            </a:r>
            <a:r>
              <a:rPr lang="ko-KR" altLang="en-US" dirty="0" smtClean="0"/>
              <a:t>를 차트로 표현하면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67" y="908720"/>
            <a:ext cx="5835153" cy="43421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648744" y="5326880"/>
            <a:ext cx="4777187" cy="68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학습목표</a:t>
            </a:r>
            <a:r>
              <a:rPr lang="en-US" altLang="ko-KR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Cost Minimize!</a:t>
            </a:r>
            <a:endParaRPr lang="ko-KR" altLang="en-US" sz="2800" b="1" kern="0" dirty="0" smtClean="0">
              <a:solidFill>
                <a:srgbClr val="0070C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67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8" y="2276872"/>
            <a:ext cx="5158874" cy="33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424366" cy="372258"/>
          </a:xfrm>
        </p:spPr>
        <p:txBody>
          <a:bodyPr/>
          <a:lstStyle/>
          <a:p>
            <a:r>
              <a:rPr lang="ko-KR" altLang="en-US" dirty="0" smtClean="0"/>
              <a:t>대표적인 최적화 방법</a:t>
            </a:r>
            <a:r>
              <a:rPr lang="en-US" altLang="ko-KR" dirty="0" smtClean="0"/>
              <a:t>: Stochastic Gradient Descent(SGD) Algorithm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43705" y="1009909"/>
            <a:ext cx="7560840" cy="83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수학의 </a:t>
            </a:r>
            <a:r>
              <a:rPr lang="ko-KR" altLang="en-US" sz="24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미분</a:t>
            </a:r>
            <a:r>
              <a:rPr lang="ko-KR" altLang="en-US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사용하여 </a:t>
            </a:r>
            <a:r>
              <a:rPr lang="en-US" altLang="ko-KR" sz="24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</a:t>
            </a:r>
            <a:r>
              <a:rPr lang="ko-KR" altLang="en-US" sz="24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</a:t>
            </a:r>
            <a:r>
              <a:rPr lang="en-US" altLang="ko-KR" sz="24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최소화</a:t>
            </a:r>
            <a:r>
              <a:rPr lang="ko-KR" altLang="en-US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하는 방향으로</a:t>
            </a:r>
            <a:endParaRPr lang="en-US" altLang="ko-KR" sz="24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latinLnBrk="0"/>
            <a:r>
              <a:rPr lang="en-US" altLang="ko-KR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Weight</a:t>
            </a:r>
            <a:r>
              <a:rPr lang="ko-KR" altLang="en-US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Bias </a:t>
            </a:r>
            <a:r>
              <a:rPr lang="ko-KR" altLang="en-US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미세 조정</a:t>
            </a:r>
            <a:r>
              <a:rPr lang="ko-KR" altLang="en-US" sz="2400" b="1" i="1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="1" i="1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(Back Propagation)</a:t>
            </a:r>
            <a:endParaRPr lang="ko-KR" altLang="en-US" sz="2400" b="1" i="1" kern="0" dirty="0" smtClean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7315" y="2276872"/>
            <a:ext cx="6430101" cy="3456384"/>
            <a:chOff x="2267315" y="2276872"/>
            <a:chExt cx="6430101" cy="3456384"/>
          </a:xfrm>
        </p:grpSpPr>
        <p:pic>
          <p:nvPicPr>
            <p:cNvPr id="5122" name="Picture 2" descr="stochastic gradient descent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769" y="2276872"/>
              <a:ext cx="6382647" cy="3456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 bwMode="auto">
            <a:xfrm>
              <a:off x="2267315" y="3140968"/>
              <a:ext cx="559179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Cost</a:t>
              </a:r>
              <a:endPara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0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912198" cy="372258"/>
          </a:xfrm>
        </p:spPr>
        <p:txBody>
          <a:bodyPr/>
          <a:lstStyle/>
          <a:p>
            <a:r>
              <a:rPr lang="en-US" altLang="ko-KR" dirty="0"/>
              <a:t>Stochastic Gradient </a:t>
            </a:r>
            <a:r>
              <a:rPr lang="en-US" altLang="ko-KR" dirty="0" smtClean="0"/>
              <a:t>Descent(SGD, </a:t>
            </a:r>
            <a:r>
              <a:rPr lang="ko-KR" altLang="en-US" dirty="0" smtClean="0"/>
              <a:t>확률적 </a:t>
            </a:r>
            <a:r>
              <a:rPr lang="ko-KR" altLang="en-US" dirty="0" err="1" smtClean="0"/>
              <a:t>경사하강법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8" name="Picture 4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764704"/>
            <a:ext cx="7084282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1784648" y="4365104"/>
            <a:ext cx="559179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0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9144446" cy="372258"/>
          </a:xfrm>
        </p:spPr>
        <p:txBody>
          <a:bodyPr/>
          <a:lstStyle/>
          <a:p>
            <a:r>
              <a:rPr lang="ko-KR" altLang="en-US" dirty="0" smtClean="0"/>
              <a:t>그 외 다양한 </a:t>
            </a:r>
            <a:r>
              <a:rPr lang="en-US" altLang="ko-KR" dirty="0" smtClean="0"/>
              <a:t>Optimizer </a:t>
            </a:r>
            <a:r>
              <a:rPr lang="ko-KR" altLang="en-US" dirty="0" smtClean="0"/>
              <a:t>성능 비교</a:t>
            </a:r>
            <a:r>
              <a:rPr lang="en-US" altLang="ko-KR" dirty="0" smtClean="0"/>
              <a:t>: but, </a:t>
            </a:r>
            <a:r>
              <a:rPr lang="ko-KR" altLang="en-US" dirty="0" smtClean="0"/>
              <a:t>그때 그때 달라요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8" y="1340768"/>
            <a:ext cx="3790950" cy="3057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776536" y="738291"/>
            <a:ext cx="2271776" cy="523220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1400" dirty="0" err="1" smtClean="0"/>
              <a:t>Tensorflow</a:t>
            </a:r>
            <a:r>
              <a:rPr lang="ko-KR" altLang="en-US" sz="1400" dirty="0" smtClean="0"/>
              <a:t>에서 제공하는</a:t>
            </a:r>
            <a:endParaRPr lang="en-US" altLang="ko-KR" sz="1400" dirty="0" smtClean="0"/>
          </a:p>
          <a:p>
            <a:r>
              <a:rPr lang="ko-KR" altLang="en-US" sz="1400" dirty="0" smtClean="0"/>
              <a:t>다양한 </a:t>
            </a:r>
            <a:r>
              <a:rPr lang="en-US" altLang="ko-KR" sz="1400" dirty="0" smtClean="0"/>
              <a:t>Optimizer </a:t>
            </a:r>
            <a:r>
              <a:rPr lang="ko-KR" altLang="en-US" sz="1400" dirty="0" smtClean="0"/>
              <a:t>들</a:t>
            </a:r>
            <a:endParaRPr lang="ko-KR" altLang="en-US" sz="1200" dirty="0"/>
          </a:p>
        </p:txBody>
      </p:sp>
      <p:pic>
        <p:nvPicPr>
          <p:cNvPr id="1026" name="Picture 2" descr="관련 이미지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99547"/>
            <a:ext cx="3580241" cy="27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cs231n.github.io/assets/nn3/opt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845178"/>
            <a:ext cx="2968355" cy="22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3050" y="5264879"/>
            <a:ext cx="43811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돋움" panose="020B0600000101010101" pitchFamily="50" charset="-127"/>
                <a:ea typeface="돋움" panose="020B0600000101010101" pitchFamily="50" charset="-127"/>
                <a:hlinkClick r:id="rId5"/>
              </a:rPr>
              <a:t>http://int8.io/comparison-of-optimization-techniques-stochastic-gradient-descent-momentum-adagrad-and-adadelta</a:t>
            </a:r>
            <a:r>
              <a:rPr lang="en-US" altLang="ko-KR" sz="1600" dirty="0" smtClean="0">
                <a:latin typeface="돋움" panose="020B0600000101010101" pitchFamily="50" charset="-127"/>
                <a:ea typeface="돋움" panose="020B0600000101010101" pitchFamily="50" charset="-127"/>
                <a:hlinkClick r:id="rId5"/>
              </a:rPr>
              <a:t>/</a:t>
            </a:r>
            <a:r>
              <a:rPr lang="en-US" altLang="ko-KR" sz="16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1242953" y="4885447"/>
            <a:ext cx="1447832" cy="307777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1400" dirty="0" smtClean="0"/>
              <a:t>Optimizer </a:t>
            </a:r>
            <a:r>
              <a:rPr lang="ko-KR" altLang="en-US" sz="1400" dirty="0" smtClean="0"/>
              <a:t>비교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5104776" y="3486470"/>
            <a:ext cx="693831" cy="60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sz="1050" b="0" kern="0" dirty="0" err="1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안장점</a:t>
            </a:r>
            <a:endParaRPr lang="en-US" altLang="ko-KR" sz="1050" b="0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latinLnBrk="0"/>
            <a:r>
              <a:rPr lang="en-US" altLang="ko-KR" sz="1050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(Saddle</a:t>
            </a:r>
          </a:p>
          <a:p>
            <a:pPr algn="ctr" latinLnBrk="0"/>
            <a:r>
              <a:rPr lang="en-US" altLang="ko-KR" sz="1050" b="0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Point)</a:t>
            </a:r>
            <a:endParaRPr lang="ko-KR" altLang="en-US" sz="1050" b="0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>
            <a:off x="5798607" y="3788015"/>
            <a:ext cx="450537" cy="4330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900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416254" cy="372258"/>
          </a:xfrm>
        </p:spPr>
        <p:txBody>
          <a:bodyPr/>
          <a:lstStyle/>
          <a:p>
            <a:r>
              <a:rPr lang="en-US" altLang="ko-KR" dirty="0"/>
              <a:t>Learning </a:t>
            </a:r>
            <a:r>
              <a:rPr lang="en-US" altLang="ko-KR" dirty="0" smtClean="0"/>
              <a:t>Rate: weight, bias</a:t>
            </a:r>
            <a:r>
              <a:rPr lang="ko-KR" altLang="en-US" dirty="0" smtClean="0"/>
              <a:t>의 조정 비율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280592" y="980728"/>
            <a:ext cx="7804544" cy="5286325"/>
            <a:chOff x="1675731" y="980728"/>
            <a:chExt cx="7804544" cy="5286325"/>
          </a:xfrm>
        </p:grpSpPr>
        <p:pic>
          <p:nvPicPr>
            <p:cNvPr id="1026" name="Picture 2" descr="loss learning rate에 대한 이미지 검색결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5731" y="980728"/>
              <a:ext cx="5860926" cy="528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 bwMode="auto">
            <a:xfrm>
              <a:off x="6393160" y="2348880"/>
              <a:ext cx="3087115" cy="9590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sz="2000" b="1" kern="0" dirty="0" smtClean="0">
                  <a:latin typeface="+mn-ea"/>
                </a:rPr>
                <a:t>적정 </a:t>
              </a:r>
              <a:r>
                <a:rPr lang="en-US" altLang="ko-KR" sz="2000" b="1" kern="0" dirty="0" smtClean="0">
                  <a:latin typeface="+mn-ea"/>
                </a:rPr>
                <a:t>Learning Rate </a:t>
              </a:r>
              <a:r>
                <a:rPr lang="ko-KR" altLang="en-US" sz="2000" b="1" kern="0" dirty="0" smtClean="0">
                  <a:latin typeface="+mn-ea"/>
                </a:rPr>
                <a:t>값은</a:t>
              </a:r>
              <a:endParaRPr lang="en-US" altLang="ko-KR" sz="2000" b="1" kern="0" dirty="0" smtClean="0">
                <a:latin typeface="+mn-ea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2000" b="1" kern="0" dirty="0" smtClean="0">
                  <a:latin typeface="+mn-ea"/>
                </a:rPr>
                <a:t>Training</a:t>
              </a:r>
              <a:r>
                <a:rPr lang="ko-KR" altLang="en-US" sz="2000" b="1" kern="0" dirty="0" smtClean="0">
                  <a:latin typeface="+mn-ea"/>
                </a:rPr>
                <a:t>하며 찾아야 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70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Learning Rate</a:t>
            </a:r>
            <a:r>
              <a:rPr lang="ko-KR" altLang="en-US" dirty="0" smtClean="0"/>
              <a:t>가 잘못 잡혔을 때의 문제</a:t>
            </a:r>
            <a:endParaRPr lang="ko-KR" altLang="en-US" dirty="0"/>
          </a:p>
        </p:txBody>
      </p:sp>
      <p:pic>
        <p:nvPicPr>
          <p:cNvPr id="1026" name="Picture 2" descr="http://i1.wp.com/sebastianraschka.com/images/blog/2015/singlelayer_neural_networks_files/perceptron_learning_rate.png?resize=530%2C295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196752"/>
            <a:ext cx="815032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 bwMode="auto">
          <a:xfrm>
            <a:off x="5367292" y="5616858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sm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13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264126" cy="372258"/>
          </a:xfrm>
        </p:spPr>
        <p:txBody>
          <a:bodyPr/>
          <a:lstStyle/>
          <a:p>
            <a:r>
              <a:rPr lang="en-US" altLang="ko-KR" dirty="0" smtClean="0"/>
              <a:t>Learning Rate</a:t>
            </a:r>
            <a:r>
              <a:rPr lang="ko-KR" altLang="en-US" dirty="0" smtClean="0"/>
              <a:t>에 따른 최적화</a:t>
            </a:r>
            <a:r>
              <a:rPr lang="en-US" altLang="ko-KR" dirty="0" smtClean="0"/>
              <a:t>(Optimization)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48544" y="980728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http://www.benfrederickson.com/numerical-optimization</a:t>
            </a:r>
            <a:r>
              <a:rPr lang="ko-KR" altLang="en-US" sz="2400" dirty="0" smtClean="0">
                <a:hlinkClick r:id="rId2"/>
              </a:rPr>
              <a:t>/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76" y="1772816"/>
            <a:ext cx="3925229" cy="44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20310" cy="372258"/>
          </a:xfrm>
        </p:spPr>
        <p:txBody>
          <a:bodyPr/>
          <a:lstStyle/>
          <a:p>
            <a:r>
              <a:rPr lang="en-US" altLang="ko-KR" dirty="0" smtClean="0"/>
              <a:t>Lab 4.1 </a:t>
            </a:r>
            <a:r>
              <a:rPr lang="ko-KR" altLang="en-US" dirty="0" smtClean="0"/>
              <a:t>신경망 </a:t>
            </a:r>
            <a:r>
              <a:rPr lang="en-US" altLang="ko-KR" dirty="0" smtClean="0"/>
              <a:t>Training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632520" y="804592"/>
            <a:ext cx="8668771" cy="80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분야의 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‘Hello World’, Yann </a:t>
            </a:r>
            <a:r>
              <a:rPr lang="en-US" altLang="ko-KR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Lecun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교수가 공개한 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MNIST </a:t>
            </a:r>
            <a:r>
              <a:rPr lang="ko-KR" altLang="en-US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데이터셋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 </a:t>
            </a:r>
            <a:r>
              <a:rPr lang="en-US" altLang="ko-KR" b="1" i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Handwritten Number</a:t>
            </a:r>
          </a:p>
          <a:p>
            <a:pPr latinLnBrk="0">
              <a:lnSpc>
                <a:spcPct val="150000"/>
              </a:lnSpc>
            </a:pP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Training Data: 6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만개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Testing Data: 1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2017847"/>
            <a:ext cx="5472608" cy="23716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52800" y="4633916"/>
            <a:ext cx="389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http://yann.lecun.com/exdb/mnist</a:t>
            </a:r>
            <a:r>
              <a:rPr lang="ko-KR" altLang="en-US" dirty="0" smtClean="0">
                <a:hlinkClick r:id="rId3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52" y="5157192"/>
            <a:ext cx="7582986" cy="917686"/>
          </a:xfrm>
          <a:prstGeom prst="rect">
            <a:avLst/>
          </a:prstGeom>
        </p:spPr>
      </p:pic>
      <p:pic>
        <p:nvPicPr>
          <p:cNvPr id="10" name="Picture 4" descr="mnist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92" y="2087104"/>
            <a:ext cx="2872531" cy="213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20310" cy="372258"/>
          </a:xfrm>
        </p:spPr>
        <p:txBody>
          <a:bodyPr/>
          <a:lstStyle/>
          <a:p>
            <a:r>
              <a:rPr lang="en-US" altLang="ko-KR" dirty="0" smtClean="0"/>
              <a:t>Lab 4.1 </a:t>
            </a:r>
            <a:r>
              <a:rPr lang="ko-KR" altLang="en-US" dirty="0" smtClean="0"/>
              <a:t>신경망 </a:t>
            </a:r>
            <a:r>
              <a:rPr lang="en-US" altLang="ko-KR" dirty="0" smtClean="0"/>
              <a:t>Training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484784"/>
            <a:ext cx="8329960" cy="436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20310" cy="372258"/>
          </a:xfrm>
        </p:spPr>
        <p:txBody>
          <a:bodyPr/>
          <a:lstStyle/>
          <a:p>
            <a:r>
              <a:rPr lang="en-US" altLang="ko-KR" dirty="0" smtClean="0"/>
              <a:t>Lab 4.1 </a:t>
            </a:r>
            <a:r>
              <a:rPr lang="ko-KR" altLang="en-US" dirty="0"/>
              <a:t>신경망 </a:t>
            </a:r>
            <a:r>
              <a:rPr lang="en-US" altLang="ko-KR" dirty="0"/>
              <a:t>Training </a:t>
            </a:r>
            <a:r>
              <a:rPr lang="ko-KR" altLang="en-US" dirty="0"/>
              <a:t>실습</a:t>
            </a:r>
          </a:p>
        </p:txBody>
      </p:sp>
      <p:sp>
        <p:nvSpPr>
          <p:cNvPr id="10" name="object 4"/>
          <p:cNvSpPr txBox="1"/>
          <p:nvPr/>
        </p:nvSpPr>
        <p:spPr>
          <a:xfrm>
            <a:off x="992560" y="1844824"/>
            <a:ext cx="7769859" cy="11618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lang="en-US" sz="1600" spc="55" smtClean="0">
                <a:latin typeface="Gill Sans MT"/>
                <a:cs typeface="Gulim"/>
              </a:rPr>
              <a:t>MNIST </a:t>
            </a:r>
            <a:r>
              <a:rPr lang="ko-KR" altLang="en-US" sz="1600" spc="55" smtClean="0">
                <a:latin typeface="Gill Sans MT"/>
                <a:cs typeface="Gulim"/>
              </a:rPr>
              <a:t>데이터 역시 행렬로 취급하면 된다</a:t>
            </a:r>
            <a:r>
              <a:rPr lang="en-US" altLang="ko-KR" sz="1600" spc="55" smtClean="0">
                <a:latin typeface="Gill Sans MT"/>
                <a:cs typeface="Gulim"/>
              </a:rPr>
              <a:t>.</a:t>
            </a:r>
            <a:endParaRPr sz="1600">
              <a:latin typeface="Gulim"/>
              <a:cs typeface="Gulim"/>
            </a:endParaRPr>
          </a:p>
          <a:p>
            <a:pPr marL="363855" indent="-351790">
              <a:lnSpc>
                <a:spcPct val="100000"/>
              </a:lnSpc>
              <a:spcBef>
                <a:spcPts val="16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lang="ko-KR" altLang="en-US" sz="1600" smtClean="0">
                <a:latin typeface="Gulim"/>
                <a:cs typeface="Gulim"/>
              </a:rPr>
              <a:t>지금까지 배운 정보로도 충분히 </a:t>
            </a:r>
            <a:r>
              <a:rPr lang="en-US" altLang="ko-KR" sz="1600" smtClean="0">
                <a:latin typeface="Gulim"/>
                <a:cs typeface="Gulim"/>
              </a:rPr>
              <a:t>ML Software </a:t>
            </a:r>
            <a:r>
              <a:rPr lang="ko-KR" altLang="en-US" sz="1600" smtClean="0">
                <a:latin typeface="Gulim"/>
                <a:cs typeface="Gulim"/>
              </a:rPr>
              <a:t>제작 가능</a:t>
            </a:r>
            <a:endParaRPr lang="en-US" altLang="ko-KR" sz="1600" smtClean="0">
              <a:latin typeface="Gulim"/>
              <a:cs typeface="Gulim"/>
            </a:endParaRPr>
          </a:p>
          <a:p>
            <a:pPr marL="363855" indent="-351790">
              <a:lnSpc>
                <a:spcPct val="100000"/>
              </a:lnSpc>
              <a:spcBef>
                <a:spcPts val="16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lang="ko-KR" altLang="en-US" sz="1600" smtClean="0">
                <a:latin typeface="Gulim"/>
                <a:cs typeface="Gulim"/>
              </a:rPr>
              <a:t>결과값이 </a:t>
            </a:r>
            <a:r>
              <a:rPr lang="en-US" altLang="ko-KR" sz="1600" smtClean="0">
                <a:latin typeface="Gulim"/>
                <a:cs typeface="Gulim"/>
              </a:rPr>
              <a:t>0~9</a:t>
            </a:r>
            <a:r>
              <a:rPr lang="ko-KR" altLang="en-US" sz="1600" smtClean="0">
                <a:latin typeface="Gulim"/>
                <a:cs typeface="Gulim"/>
              </a:rPr>
              <a:t>이므로 </a:t>
            </a:r>
            <a:r>
              <a:rPr lang="en-US" altLang="ko-KR" sz="1600" smtClean="0">
                <a:latin typeface="Gulim"/>
                <a:cs typeface="Gulim"/>
              </a:rPr>
              <a:t>Softmax </a:t>
            </a:r>
            <a:r>
              <a:rPr lang="ko-KR" altLang="en-US" sz="1600" smtClean="0">
                <a:latin typeface="Gulim"/>
                <a:cs typeface="Gulim"/>
              </a:rPr>
              <a:t>사용</a:t>
            </a:r>
            <a:endParaRPr sz="160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7802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632278" cy="372258"/>
          </a:xfrm>
        </p:spPr>
        <p:txBody>
          <a:bodyPr/>
          <a:lstStyle/>
          <a:p>
            <a:r>
              <a:rPr lang="en-US" altLang="ko-KR" dirty="0"/>
              <a:t>How we teach computers to understand pictures | </a:t>
            </a:r>
            <a:r>
              <a:rPr lang="en-US" altLang="ko-KR" dirty="0" err="1"/>
              <a:t>Fei</a:t>
            </a:r>
            <a:r>
              <a:rPr lang="en-US" altLang="ko-KR" dirty="0"/>
              <a:t> </a:t>
            </a:r>
            <a:r>
              <a:rPr lang="en-US" altLang="ko-KR" dirty="0" err="1"/>
              <a:t>Fei</a:t>
            </a:r>
            <a:r>
              <a:rPr lang="en-US" altLang="ko-KR" dirty="0"/>
              <a:t> Li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16696" y="3068960"/>
            <a:ext cx="5525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hlinkClick r:id="rId2"/>
              </a:rPr>
              <a:t>https://</a:t>
            </a:r>
            <a:r>
              <a:rPr lang="ko-KR" altLang="en-US" sz="2400" dirty="0" smtClean="0">
                <a:hlinkClick r:id="rId2"/>
              </a:rPr>
              <a:t>youtu.be/40riCqvRoMs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(18:02)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02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04528" y="2852936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n-ea"/>
              </a:rPr>
              <a:t>Q&amp;A</a:t>
            </a:r>
            <a:endParaRPr lang="ko-KR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5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컨텐츠 </a:t>
            </a:r>
            <a:r>
              <a:rPr lang="ko-KR" altLang="en-US" dirty="0"/>
              <a:t>자동 제작 </a:t>
            </a:r>
            <a:r>
              <a:rPr lang="en-US" altLang="ko-KR" dirty="0"/>
              <a:t>– </a:t>
            </a:r>
            <a:r>
              <a:rPr lang="ko-KR" altLang="en-US" dirty="0" smtClean="0"/>
              <a:t>작곡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1555728" y="4970878"/>
            <a:ext cx="594445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쇼팽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592960" y="5073793"/>
            <a:ext cx="645741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바흐 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7087681" y="5073793"/>
            <a:ext cx="2075620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비틀즈 </a:t>
            </a:r>
            <a:r>
              <a:rPr lang="en-US" altLang="ko-KR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Daddy’s car</a:t>
            </a:r>
            <a:endParaRPr lang="ko-KR" altLang="en-US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4" name="Chopin Music Generation with RNN (Recurrent Neural Networks) and Deep Learn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4692" y="4913554"/>
            <a:ext cx="621036" cy="621036"/>
          </a:xfrm>
          <a:prstGeom prst="rect">
            <a:avLst/>
          </a:prstGeom>
        </p:spPr>
      </p:pic>
      <p:pic>
        <p:nvPicPr>
          <p:cNvPr id="15" name="DeepBach- harmonization in the style of Bach generated using deep learnin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89410" y="4957597"/>
            <a:ext cx="604650" cy="604650"/>
          </a:xfrm>
          <a:prstGeom prst="rect">
            <a:avLst/>
          </a:prstGeom>
        </p:spPr>
      </p:pic>
      <p:pic>
        <p:nvPicPr>
          <p:cNvPr id="16" name="Daddy's Car- a song composed by Artificial Intelligence - in the style of the Beatles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75549" y="4921449"/>
            <a:ext cx="607230" cy="607230"/>
          </a:xfrm>
          <a:prstGeom prst="rect">
            <a:avLst/>
          </a:prstGeom>
        </p:spPr>
      </p:pic>
      <p:pic>
        <p:nvPicPr>
          <p:cNvPr id="17" name="Picture 4" descr="https://upload.wikimedia.org/wikipedia/commons/thumb/e/e8/Frederic_Chopin_photo.jpeg/220px-Frederic_Chopin_photo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5" y="1486511"/>
            <a:ext cx="2321591" cy="333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Johann Sebastian Bach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69" y="1484785"/>
            <a:ext cx="2731383" cy="336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관련 이미지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r="16126"/>
          <a:stretch/>
        </p:blipFill>
        <p:spPr bwMode="auto">
          <a:xfrm>
            <a:off x="6475549" y="1484784"/>
            <a:ext cx="2715541" cy="336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1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71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810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36364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Review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8809"/>
          <a:stretch/>
        </p:blipFill>
        <p:spPr>
          <a:xfrm>
            <a:off x="848544" y="980729"/>
            <a:ext cx="7823104" cy="33123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1784648" y="5834276"/>
            <a:ext cx="6514335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2F8DCA"/>
                </a:solidFill>
                <a:latin typeface="+mn-ea"/>
              </a:rPr>
              <a:t>-</a:t>
            </a:r>
            <a:r>
              <a:rPr lang="ko-KR" altLang="en-US" sz="2000" b="1" kern="0" dirty="0" smtClean="0">
                <a:solidFill>
                  <a:srgbClr val="2F8DCA"/>
                </a:solidFill>
                <a:latin typeface="+mn-ea"/>
              </a:rPr>
              <a:t> 복잡한 현실 세계</a:t>
            </a:r>
            <a:r>
              <a:rPr lang="ko-KR" altLang="en-US" sz="2000" b="1" kern="0" dirty="0">
                <a:solidFill>
                  <a:srgbClr val="2F8DCA"/>
                </a:solidFill>
                <a:latin typeface="+mn-ea"/>
              </a:rPr>
              <a:t>의</a:t>
            </a:r>
            <a:r>
              <a:rPr lang="ko-KR" altLang="en-US" sz="2000" b="1" kern="0" dirty="0" smtClean="0">
                <a:solidFill>
                  <a:srgbClr val="2F8DCA"/>
                </a:solidFill>
                <a:latin typeface="+mn-ea"/>
              </a:rPr>
              <a:t> 학습을 위해 더 큰 </a:t>
            </a:r>
            <a:r>
              <a:rPr lang="en-US" altLang="ko-KR" sz="2000" b="1" kern="0" dirty="0" smtClean="0">
                <a:solidFill>
                  <a:srgbClr val="2F8DCA"/>
                </a:solidFill>
                <a:latin typeface="+mn-ea"/>
              </a:rPr>
              <a:t>Network </a:t>
            </a:r>
            <a:r>
              <a:rPr lang="ko-KR" altLang="en-US" sz="2000" b="1" kern="0" dirty="0" smtClean="0">
                <a:solidFill>
                  <a:srgbClr val="2F8DCA"/>
                </a:solidFill>
                <a:latin typeface="+mn-ea"/>
              </a:rPr>
              <a:t>필요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784648" y="1961608"/>
            <a:ext cx="6897453" cy="3787666"/>
            <a:chOff x="1784648" y="1961608"/>
            <a:chExt cx="6897453" cy="3787666"/>
          </a:xfrm>
        </p:grpSpPr>
        <p:grpSp>
          <p:nvGrpSpPr>
            <p:cNvPr id="15" name="그룹 14"/>
            <p:cNvGrpSpPr/>
            <p:nvPr/>
          </p:nvGrpSpPr>
          <p:grpSpPr>
            <a:xfrm>
              <a:off x="1784648" y="2027761"/>
              <a:ext cx="6897453" cy="3721513"/>
              <a:chOff x="1784648" y="2027761"/>
              <a:chExt cx="6897453" cy="3721513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1784648" y="4275699"/>
                <a:ext cx="6897453" cy="1473575"/>
                <a:chOff x="1784648" y="4275699"/>
                <a:chExt cx="6897453" cy="1473575"/>
              </a:xfrm>
            </p:grpSpPr>
            <p:sp>
              <p:nvSpPr>
                <p:cNvPr id="10" name="TextBox 9"/>
                <p:cNvSpPr txBox="1"/>
                <p:nvPr/>
              </p:nvSpPr>
              <p:spPr bwMode="auto">
                <a:xfrm>
                  <a:off x="1784648" y="5346238"/>
                  <a:ext cx="6897453" cy="4030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94323" tIns="47169" rIns="94323" bIns="47169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atinLnBrk="0"/>
                  <a:r>
                    <a:rPr lang="en-US" altLang="ko-KR" sz="2000" b="1" kern="0" dirty="0" smtClean="0">
                      <a:solidFill>
                        <a:srgbClr val="2F8DCA"/>
                      </a:solidFill>
                      <a:latin typeface="+mn-ea"/>
                    </a:rPr>
                    <a:t>-</a:t>
                  </a:r>
                  <a:r>
                    <a:rPr lang="ko-KR" altLang="en-US" sz="2000" b="1" kern="0" dirty="0" smtClean="0">
                      <a:solidFill>
                        <a:srgbClr val="2F8DCA"/>
                      </a:solidFill>
                      <a:latin typeface="+mn-ea"/>
                    </a:rPr>
                    <a:t> </a:t>
                  </a:r>
                  <a:r>
                    <a:rPr lang="ko-KR" altLang="en-US" sz="2000" b="1" kern="0" dirty="0" err="1" smtClean="0">
                      <a:solidFill>
                        <a:srgbClr val="2F8DCA"/>
                      </a:solidFill>
                      <a:latin typeface="+mn-ea"/>
                    </a:rPr>
                    <a:t>퍼셉트론은</a:t>
                  </a:r>
                  <a:r>
                    <a:rPr lang="ko-KR" altLang="en-US" sz="2000" b="1" kern="0" dirty="0" smtClean="0">
                      <a:solidFill>
                        <a:srgbClr val="2F8DCA"/>
                      </a:solidFill>
                      <a:latin typeface="+mn-ea"/>
                    </a:rPr>
                    <a:t> </a:t>
                  </a:r>
                  <a:r>
                    <a:rPr lang="en-US" altLang="ko-KR" sz="2000" b="1" kern="0" dirty="0" smtClean="0">
                      <a:solidFill>
                        <a:srgbClr val="2F8DCA"/>
                      </a:solidFill>
                      <a:latin typeface="+mn-ea"/>
                    </a:rPr>
                    <a:t>Input / Output Node</a:t>
                  </a:r>
                  <a:r>
                    <a:rPr lang="ko-KR" altLang="en-US" sz="2000" b="1" kern="0" dirty="0" smtClean="0">
                      <a:solidFill>
                        <a:srgbClr val="2F8DCA"/>
                      </a:solidFill>
                      <a:latin typeface="+mn-ea"/>
                    </a:rPr>
                    <a:t>만 있는 단순한 신경망</a:t>
                  </a:r>
                </a:p>
              </p:txBody>
            </p:sp>
            <p:grpSp>
              <p:nvGrpSpPr>
                <p:cNvPr id="7" name="그룹 6"/>
                <p:cNvGrpSpPr/>
                <p:nvPr/>
              </p:nvGrpSpPr>
              <p:grpSpPr>
                <a:xfrm>
                  <a:off x="4664968" y="4275699"/>
                  <a:ext cx="3561366" cy="703951"/>
                  <a:chOff x="4664968" y="4275699"/>
                  <a:chExt cx="3561366" cy="703951"/>
                </a:xfrm>
              </p:grpSpPr>
              <p:sp>
                <p:nvSpPr>
                  <p:cNvPr id="4" name="오른쪽 중괄호 3"/>
                  <p:cNvSpPr/>
                  <p:nvPr/>
                </p:nvSpPr>
                <p:spPr bwMode="auto">
                  <a:xfrm rot="5400000">
                    <a:off x="5044249" y="3912224"/>
                    <a:ext cx="321558" cy="1080120"/>
                  </a:xfrm>
                  <a:prstGeom prst="rightBrace">
                    <a:avLst/>
                  </a:prstGeom>
                  <a:noFill/>
                  <a:ln w="9525" cap="flat" cmpd="sng" algn="ctr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none" w="sm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1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18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8" name="오른쪽 중괄호 7"/>
                  <p:cNvSpPr/>
                  <p:nvPr/>
                </p:nvSpPr>
                <p:spPr bwMode="auto">
                  <a:xfrm rot="5400000">
                    <a:off x="7022065" y="3391736"/>
                    <a:ext cx="320305" cy="2088232"/>
                  </a:xfrm>
                  <a:prstGeom prst="rightBrace">
                    <a:avLst/>
                  </a:prstGeom>
                  <a:noFill/>
                  <a:ln w="9525" cap="flat" cmpd="sng" algn="ctr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none" w="sm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1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1" lang="ko-KR" altLang="en-US" sz="18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 bwMode="auto">
                  <a:xfrm>
                    <a:off x="4851700" y="4668947"/>
                    <a:ext cx="608873" cy="3107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94323" tIns="47169" rIns="94323" bIns="47169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latinLnBrk="0"/>
                    <a:r>
                      <a:rPr lang="en-US" altLang="ko-KR" sz="1400" b="1" i="1" kern="0" dirty="0" smtClean="0">
                        <a:solidFill>
                          <a:srgbClr val="C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rPr>
                      <a:t>Input</a:t>
                    </a:r>
                    <a:endParaRPr lang="ko-KR" altLang="en-US" sz="1400" b="1" i="1" kern="0" dirty="0" smtClean="0">
                      <a:solidFill>
                        <a:srgbClr val="C00000"/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 bwMode="auto">
                  <a:xfrm>
                    <a:off x="6867361" y="4629584"/>
                    <a:ext cx="761157" cy="31070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none" lIns="94323" tIns="47169" rIns="94323" bIns="47169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latinLnBrk="0"/>
                    <a:r>
                      <a:rPr lang="en-US" altLang="ko-KR" sz="1400" b="1" i="1" kern="0" dirty="0" smtClean="0">
                        <a:solidFill>
                          <a:srgbClr val="C0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rPr>
                      <a:t>Output</a:t>
                    </a:r>
                    <a:endParaRPr lang="ko-KR" altLang="en-US" sz="1400" b="1" i="1" kern="0" dirty="0" smtClean="0">
                      <a:solidFill>
                        <a:srgbClr val="C00000"/>
                      </a:solidFill>
                      <a:latin typeface="나눔바른고딕 Light" panose="020B0603020101020101" pitchFamily="50" charset="-127"/>
                      <a:ea typeface="나눔바른고딕 Light" panose="020B0603020101020101" pitchFamily="50" charset="-127"/>
                    </a:endParaRPr>
                  </a:p>
                </p:txBody>
              </p:sp>
            </p:grpSp>
          </p:grpSp>
          <p:sp>
            <p:nvSpPr>
              <p:cNvPr id="13" name="타원 12"/>
              <p:cNvSpPr/>
              <p:nvPr/>
            </p:nvSpPr>
            <p:spPr bwMode="auto">
              <a:xfrm>
                <a:off x="6362141" y="2027761"/>
                <a:ext cx="1620180" cy="1656184"/>
              </a:xfrm>
              <a:prstGeom prst="ellipse">
                <a:avLst/>
              </a:prstGeom>
              <a:solidFill>
                <a:srgbClr val="D9D9D9">
                  <a:alpha val="47059"/>
                </a:srgbClr>
              </a:solidFill>
              <a:ln w="381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 bwMode="auto">
            <a:xfrm>
              <a:off x="7617248" y="1961608"/>
              <a:ext cx="629711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Node</a:t>
              </a:r>
              <a:endParaRPr lang="ko-KR" altLang="en-US" sz="14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87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136334" cy="372258"/>
          </a:xfrm>
        </p:spPr>
        <p:txBody>
          <a:bodyPr/>
          <a:lstStyle/>
          <a:p>
            <a:r>
              <a:rPr lang="ko-KR" altLang="en-US" dirty="0" smtClean="0"/>
              <a:t>더 큰 </a:t>
            </a:r>
            <a:r>
              <a:rPr lang="en-US" altLang="ko-KR" dirty="0" smtClean="0"/>
              <a:t>Network</a:t>
            </a:r>
            <a:r>
              <a:rPr lang="ko-KR" altLang="en-US" dirty="0" smtClean="0"/>
              <a:t>를 만들어 봅시다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 bwMode="auto">
          <a:xfrm>
            <a:off x="5457056" y="3140968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512838" y="1622759"/>
            <a:ext cx="740708" cy="3882897"/>
            <a:chOff x="3512838" y="1622759"/>
            <a:chExt cx="740708" cy="3882897"/>
          </a:xfrm>
        </p:grpSpPr>
        <p:sp>
          <p:nvSpPr>
            <p:cNvPr id="8" name="타원 7"/>
            <p:cNvSpPr/>
            <p:nvPr/>
          </p:nvSpPr>
          <p:spPr bwMode="auto">
            <a:xfrm>
              <a:off x="3512841" y="1622759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</a:t>
              </a:r>
              <a:r>
                <a:rPr kumimoji="1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o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3512840" y="2679327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X1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3512839" y="3713338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X2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 bwMode="auto">
            <a:xfrm>
              <a:off x="3512838" y="4726389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err="1" smtClean="0">
                  <a:latin typeface="굴림" pitchFamily="50" charset="-127"/>
                  <a:ea typeface="굴림" pitchFamily="50" charset="-127"/>
                </a:rPr>
                <a:t>X</a:t>
              </a:r>
              <a:r>
                <a:rPr kumimoji="1" lang="en-US" altLang="ko-KR" sz="1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n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 bwMode="auto">
          <a:xfrm>
            <a:off x="3512838" y="897082"/>
            <a:ext cx="706655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Input</a:t>
            </a:r>
          </a:p>
          <a:p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5457056" y="897081"/>
            <a:ext cx="884589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Output</a:t>
            </a:r>
          </a:p>
          <a:p>
            <a:r>
              <a:rPr lang="en-US" altLang="ko-KR" dirty="0"/>
              <a:t>Layer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 bwMode="auto">
          <a:xfrm>
            <a:off x="4376936" y="5373216"/>
            <a:ext cx="1233899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 bwMode="auto">
          <a:xfrm>
            <a:off x="4377753" y="5504667"/>
            <a:ext cx="1243662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400" b="1" kern="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Deeper</a:t>
            </a:r>
            <a:endParaRPr lang="ko-KR" altLang="en-US" sz="2400" b="1" kern="0" dirty="0" smtClean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122376" y="2470632"/>
            <a:ext cx="1285216" cy="784487"/>
            <a:chOff x="6122376" y="2470632"/>
            <a:chExt cx="1285216" cy="784487"/>
          </a:xfrm>
        </p:grpSpPr>
        <p:sp>
          <p:nvSpPr>
            <p:cNvPr id="36" name="TextBox 35"/>
            <p:cNvSpPr txBox="1"/>
            <p:nvPr/>
          </p:nvSpPr>
          <p:spPr bwMode="auto">
            <a:xfrm>
              <a:off x="6393160" y="2470632"/>
              <a:ext cx="1014432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latinLnBrk="0"/>
              <a:r>
                <a:rPr lang="en-US" altLang="ko-KR" sz="1400" b="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Sum </a:t>
              </a:r>
              <a:r>
                <a:rPr lang="en-US" altLang="ko-KR" sz="14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+</a:t>
              </a:r>
            </a:p>
            <a:p>
              <a:pPr algn="ctr" latinLnBrk="0"/>
              <a:r>
                <a:rPr lang="en-US" altLang="ko-KR" sz="1400" b="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Activation</a:t>
              </a:r>
              <a:endParaRPr lang="ko-KR" altLang="en-US" sz="1400" b="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38" name="직선 화살표 연결선 37"/>
            <p:cNvCxnSpPr>
              <a:endCxn id="7" idx="7"/>
            </p:cNvCxnSpPr>
            <p:nvPr/>
          </p:nvCxnSpPr>
          <p:spPr bwMode="auto">
            <a:xfrm flipH="1">
              <a:off x="6122376" y="2903699"/>
              <a:ext cx="270784" cy="3514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767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136334" cy="372258"/>
          </a:xfrm>
        </p:spPr>
        <p:txBody>
          <a:bodyPr/>
          <a:lstStyle/>
          <a:p>
            <a:r>
              <a:rPr lang="ko-KR" altLang="en-US" dirty="0" smtClean="0"/>
              <a:t>더 큰 </a:t>
            </a:r>
            <a:r>
              <a:rPr lang="en-US" altLang="ko-KR" dirty="0" smtClean="0"/>
              <a:t>Network</a:t>
            </a:r>
            <a:r>
              <a:rPr lang="ko-KR" altLang="en-US" dirty="0" smtClean="0"/>
              <a:t>를 만들어 봅시다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 bwMode="auto">
          <a:xfrm>
            <a:off x="7494465" y="3125021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12640" y="1622759"/>
            <a:ext cx="740708" cy="3882897"/>
            <a:chOff x="3512838" y="1622759"/>
            <a:chExt cx="740708" cy="3882897"/>
          </a:xfrm>
        </p:grpSpPr>
        <p:sp>
          <p:nvSpPr>
            <p:cNvPr id="8" name="타원 7"/>
            <p:cNvSpPr/>
            <p:nvPr/>
          </p:nvSpPr>
          <p:spPr bwMode="auto">
            <a:xfrm>
              <a:off x="3512841" y="1622759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</a:t>
              </a:r>
              <a:r>
                <a:rPr kumimoji="1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o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3512840" y="2679327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X1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3512839" y="3713338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X2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 bwMode="auto">
            <a:xfrm>
              <a:off x="3512838" y="4726389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err="1" smtClean="0">
                  <a:latin typeface="굴림" pitchFamily="50" charset="-127"/>
                  <a:ea typeface="굴림" pitchFamily="50" charset="-127"/>
                </a:rPr>
                <a:t>X</a:t>
              </a:r>
              <a:r>
                <a:rPr kumimoji="1" lang="en-US" altLang="ko-KR" sz="1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n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5" name="타원 14"/>
          <p:cNvSpPr/>
          <p:nvPr/>
        </p:nvSpPr>
        <p:spPr bwMode="auto">
          <a:xfrm>
            <a:off x="3727869" y="3125021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5611167" y="3125021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726065" y="897082"/>
            <a:ext cx="706655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smtClean="0">
                <a:solidFill>
                  <a:srgbClr val="0070C0"/>
                </a:solidFill>
                <a:latin typeface="+mn-ea"/>
              </a:rPr>
              <a:t>Input</a:t>
            </a:r>
          </a:p>
          <a:p>
            <a:pPr latinLnBrk="0"/>
            <a:r>
              <a:rPr lang="en-US" altLang="ko-KR" sz="1600" b="1" kern="0" dirty="0" smtClean="0">
                <a:solidFill>
                  <a:srgbClr val="0070C0"/>
                </a:solidFill>
                <a:latin typeface="+mn-ea"/>
              </a:rPr>
              <a:t>Layer</a:t>
            </a:r>
            <a:endParaRPr lang="ko-KR" altLang="en-US" sz="1600" b="1" kern="0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7473280" y="897081"/>
            <a:ext cx="884589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smtClean="0">
                <a:solidFill>
                  <a:srgbClr val="0070C0"/>
                </a:solidFill>
                <a:latin typeface="+mn-ea"/>
              </a:rPr>
              <a:t>Output</a:t>
            </a:r>
          </a:p>
          <a:p>
            <a:pPr latinLnBrk="0"/>
            <a:r>
              <a:rPr lang="en-US" altLang="ko-KR" sz="1600" b="1" kern="0" dirty="0" smtClean="0">
                <a:solidFill>
                  <a:srgbClr val="0070C0"/>
                </a:solidFill>
                <a:latin typeface="+mn-ea"/>
              </a:rPr>
              <a:t>Layer</a:t>
            </a:r>
            <a:endParaRPr lang="ko-KR" altLang="en-US" sz="1600" b="1" kern="0" dirty="0" smtClean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624815" y="896407"/>
            <a:ext cx="2910554" cy="587702"/>
            <a:chOff x="3624815" y="896407"/>
            <a:chExt cx="2910554" cy="587702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3624815" y="896407"/>
              <a:ext cx="1027256" cy="58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600" b="1" kern="0" dirty="0" smtClean="0">
                  <a:solidFill>
                    <a:srgbClr val="0070C0"/>
                  </a:solidFill>
                  <a:latin typeface="+mn-ea"/>
                </a:rPr>
                <a:t>Hidden</a:t>
              </a:r>
            </a:p>
            <a:p>
              <a:pPr latinLnBrk="0"/>
              <a:r>
                <a:rPr lang="en-US" altLang="ko-KR" sz="1600" b="1" kern="0" dirty="0" smtClean="0">
                  <a:solidFill>
                    <a:srgbClr val="0070C0"/>
                  </a:solidFill>
                  <a:latin typeface="+mn-ea"/>
                </a:rPr>
                <a:t>Layer #1</a:t>
              </a:r>
              <a:endParaRPr lang="ko-KR" altLang="en-US" sz="1600" b="1" kern="0" dirty="0" smtClean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5508113" y="896407"/>
              <a:ext cx="1027256" cy="58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600" b="1" kern="0" dirty="0" smtClean="0">
                  <a:solidFill>
                    <a:srgbClr val="0070C0"/>
                  </a:solidFill>
                  <a:latin typeface="+mn-ea"/>
                </a:rPr>
                <a:t>Hidden</a:t>
              </a:r>
            </a:p>
            <a:p>
              <a:pPr latinLnBrk="0"/>
              <a:r>
                <a:rPr lang="en-US" altLang="ko-KR" sz="1600" b="1" kern="0" dirty="0" smtClean="0">
                  <a:solidFill>
                    <a:srgbClr val="0070C0"/>
                  </a:solidFill>
                  <a:latin typeface="+mn-ea"/>
                </a:rPr>
                <a:t>Layer #2</a:t>
              </a:r>
              <a:endParaRPr lang="ko-KR" altLang="en-US" sz="1600" b="1" kern="0" dirty="0" smtClean="0">
                <a:solidFill>
                  <a:srgbClr val="0070C0"/>
                </a:solidFill>
                <a:latin typeface="+mn-ea"/>
              </a:endParaRPr>
            </a:p>
          </p:txBody>
        </p:sp>
      </p:grpSp>
      <p:cxnSp>
        <p:nvCxnSpPr>
          <p:cNvPr id="29" name="직선 화살표 연결선 28"/>
          <p:cNvCxnSpPr/>
          <p:nvPr/>
        </p:nvCxnSpPr>
        <p:spPr bwMode="auto">
          <a:xfrm>
            <a:off x="3080792" y="5373216"/>
            <a:ext cx="410445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3" name="직선 화살표 연결선 32"/>
          <p:cNvCxnSpPr/>
          <p:nvPr/>
        </p:nvCxnSpPr>
        <p:spPr bwMode="auto">
          <a:xfrm flipV="1">
            <a:off x="4953000" y="2157758"/>
            <a:ext cx="0" cy="271399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7" name="TextBox 36"/>
          <p:cNvSpPr txBox="1"/>
          <p:nvPr/>
        </p:nvSpPr>
        <p:spPr bwMode="auto">
          <a:xfrm>
            <a:off x="5153195" y="2359237"/>
            <a:ext cx="1070537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400" b="1" kern="0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Wider</a:t>
            </a:r>
            <a:endParaRPr lang="ko-KR" altLang="en-US" sz="2400" b="1" kern="0" dirty="0" smtClean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57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136334" cy="372258"/>
          </a:xfrm>
        </p:spPr>
        <p:txBody>
          <a:bodyPr/>
          <a:lstStyle/>
          <a:p>
            <a:r>
              <a:rPr lang="ko-KR" altLang="en-US" dirty="0" smtClean="0"/>
              <a:t>더 큰 </a:t>
            </a:r>
            <a:r>
              <a:rPr lang="en-US" altLang="ko-KR" dirty="0" smtClean="0"/>
              <a:t>Network</a:t>
            </a:r>
            <a:r>
              <a:rPr lang="ko-KR" altLang="en-US" dirty="0" smtClean="0"/>
              <a:t>를 만들어 봅시다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 bwMode="auto">
          <a:xfrm>
            <a:off x="7494465" y="3125021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12640" y="1622759"/>
            <a:ext cx="740708" cy="3882897"/>
            <a:chOff x="3512838" y="1622759"/>
            <a:chExt cx="740708" cy="3882897"/>
          </a:xfrm>
        </p:grpSpPr>
        <p:sp>
          <p:nvSpPr>
            <p:cNvPr id="8" name="타원 7"/>
            <p:cNvSpPr/>
            <p:nvPr/>
          </p:nvSpPr>
          <p:spPr bwMode="auto">
            <a:xfrm>
              <a:off x="3512841" y="1622759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</a:t>
              </a:r>
              <a:r>
                <a:rPr kumimoji="1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o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3512840" y="2679327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X1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3512839" y="3713338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X2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 bwMode="auto">
            <a:xfrm>
              <a:off x="3512838" y="4726389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err="1" smtClean="0">
                  <a:latin typeface="굴림" pitchFamily="50" charset="-127"/>
                  <a:ea typeface="굴림" pitchFamily="50" charset="-127"/>
                </a:rPr>
                <a:t>X</a:t>
              </a:r>
              <a:r>
                <a:rPr kumimoji="1" lang="en-US" altLang="ko-KR" sz="1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n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5" name="타원 14"/>
          <p:cNvSpPr/>
          <p:nvPr/>
        </p:nvSpPr>
        <p:spPr bwMode="auto">
          <a:xfrm>
            <a:off x="3727869" y="3616037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5611166" y="3125021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726065" y="897082"/>
            <a:ext cx="706655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Input</a:t>
            </a:r>
          </a:p>
          <a:p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7473280" y="897081"/>
            <a:ext cx="884589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Output</a:t>
            </a:r>
          </a:p>
          <a:p>
            <a:r>
              <a:rPr lang="en-US" altLang="ko-KR" dirty="0"/>
              <a:t>Layer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624815" y="896407"/>
            <a:ext cx="2910554" cy="587702"/>
            <a:chOff x="3624815" y="896407"/>
            <a:chExt cx="2910554" cy="587702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3624815" y="896407"/>
              <a:ext cx="1027256" cy="58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atinLnBrk="0">
                <a:defRPr sz="1600" b="1" kern="0">
                  <a:solidFill>
                    <a:srgbClr val="0070C0"/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Hidden</a:t>
              </a:r>
            </a:p>
            <a:p>
              <a:r>
                <a:rPr lang="en-US" altLang="ko-KR" dirty="0"/>
                <a:t>Layer #1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5508113" y="896407"/>
              <a:ext cx="1027256" cy="58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atinLnBrk="0">
                <a:defRPr sz="1600" b="1" kern="0">
                  <a:solidFill>
                    <a:srgbClr val="0070C0"/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Hidden</a:t>
              </a:r>
            </a:p>
            <a:p>
              <a:r>
                <a:rPr lang="en-US" altLang="ko-KR" dirty="0"/>
                <a:t>Layer #2</a:t>
              </a:r>
              <a:endParaRPr lang="ko-KR" altLang="en-US" dirty="0"/>
            </a:p>
          </p:txBody>
        </p:sp>
      </p:grpSp>
      <p:cxnSp>
        <p:nvCxnSpPr>
          <p:cNvPr id="33" name="직선 화살표 연결선 32"/>
          <p:cNvCxnSpPr/>
          <p:nvPr/>
        </p:nvCxnSpPr>
        <p:spPr bwMode="auto">
          <a:xfrm flipV="1">
            <a:off x="4953000" y="2157758"/>
            <a:ext cx="0" cy="2713997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0" name="타원 29"/>
          <p:cNvSpPr/>
          <p:nvPr/>
        </p:nvSpPr>
        <p:spPr bwMode="auto">
          <a:xfrm>
            <a:off x="3727868" y="2708920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623633" y="4043436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5623634" y="2217904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19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507339" y="2521523"/>
            <a:ext cx="1116295" cy="1484250"/>
            <a:chOff x="4507339" y="2521523"/>
            <a:chExt cx="1116295" cy="1484250"/>
          </a:xfrm>
        </p:grpSpPr>
        <p:cxnSp>
          <p:nvCxnSpPr>
            <p:cNvPr id="63" name="직선 화살표 연결선 62"/>
            <p:cNvCxnSpPr>
              <a:stCxn id="30" idx="6"/>
              <a:endCxn id="34" idx="2"/>
            </p:cNvCxnSpPr>
            <p:nvPr/>
          </p:nvCxnSpPr>
          <p:spPr bwMode="auto">
            <a:xfrm flipV="1">
              <a:off x="4507339" y="2607640"/>
              <a:ext cx="1116295" cy="491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72" name="TextBox 71"/>
            <p:cNvSpPr txBox="1"/>
            <p:nvPr/>
          </p:nvSpPr>
          <p:spPr bwMode="auto">
            <a:xfrm>
              <a:off x="4866126" y="2521523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+mn-ea"/>
                </a:rPr>
                <a:t>W13</a:t>
              </a:r>
              <a:endParaRPr lang="ko-KR" altLang="en-US" sz="1100" b="0" kern="0" dirty="0" smtClean="0">
                <a:latin typeface="+mn-ea"/>
              </a:endParaRPr>
            </a:p>
          </p:txBody>
        </p:sp>
        <p:cxnSp>
          <p:nvCxnSpPr>
            <p:cNvPr id="75" name="직선 화살표 연결선 74"/>
            <p:cNvCxnSpPr>
              <a:stCxn id="15" idx="6"/>
              <a:endCxn id="34" idx="2"/>
            </p:cNvCxnSpPr>
            <p:nvPr/>
          </p:nvCxnSpPr>
          <p:spPr bwMode="auto">
            <a:xfrm flipV="1">
              <a:off x="4507340" y="2607640"/>
              <a:ext cx="1116294" cy="13981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85" name="TextBox 84"/>
            <p:cNvSpPr txBox="1"/>
            <p:nvPr/>
          </p:nvSpPr>
          <p:spPr bwMode="auto">
            <a:xfrm>
              <a:off x="4819737" y="2967702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+mn-ea"/>
                </a:rPr>
                <a:t>W23</a:t>
              </a:r>
              <a:endParaRPr lang="ko-KR" altLang="en-US" sz="1100" b="0" kern="0" dirty="0" smtClean="0">
                <a:latin typeface="+mn-ea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136334" cy="372258"/>
          </a:xfrm>
        </p:spPr>
        <p:txBody>
          <a:bodyPr/>
          <a:lstStyle/>
          <a:p>
            <a:r>
              <a:rPr lang="ko-KR" altLang="en-US" dirty="0" smtClean="0"/>
              <a:t>더 큰 </a:t>
            </a:r>
            <a:r>
              <a:rPr lang="en-US" altLang="ko-KR" dirty="0" smtClean="0"/>
              <a:t>Network</a:t>
            </a:r>
            <a:r>
              <a:rPr lang="ko-KR" altLang="en-US" dirty="0" smtClean="0"/>
              <a:t>를 만들어 봅시다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 bwMode="auto">
          <a:xfrm>
            <a:off x="7494465" y="3125021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</a:p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6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12640" y="1622759"/>
            <a:ext cx="740708" cy="3882897"/>
            <a:chOff x="3512838" y="1622759"/>
            <a:chExt cx="740708" cy="3882897"/>
          </a:xfrm>
        </p:grpSpPr>
        <p:sp>
          <p:nvSpPr>
            <p:cNvPr id="8" name="타원 7"/>
            <p:cNvSpPr/>
            <p:nvPr/>
          </p:nvSpPr>
          <p:spPr bwMode="auto">
            <a:xfrm>
              <a:off x="3512841" y="1622759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</a:t>
              </a:r>
              <a:r>
                <a:rPr kumimoji="1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o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3512840" y="2679327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X1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3512839" y="3713338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X2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 bwMode="auto">
            <a:xfrm>
              <a:off x="3512838" y="4726389"/>
              <a:ext cx="740705" cy="779267"/>
            </a:xfrm>
            <a:prstGeom prst="ellipse">
              <a:avLst/>
            </a:prstGeom>
            <a:solidFill>
              <a:srgbClr val="FFD29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err="1" smtClean="0">
                  <a:latin typeface="굴림" pitchFamily="50" charset="-127"/>
                  <a:ea typeface="굴림" pitchFamily="50" charset="-127"/>
                </a:rPr>
                <a:t>X</a:t>
              </a:r>
              <a:r>
                <a:rPr kumimoji="1" lang="en-US" altLang="ko-KR" sz="14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rPr>
                <a:t>n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5" name="타원 14"/>
          <p:cNvSpPr/>
          <p:nvPr/>
        </p:nvSpPr>
        <p:spPr bwMode="auto">
          <a:xfrm>
            <a:off x="3727869" y="3616037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</a:p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2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5611166" y="3125021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</a:p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4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726065" y="897082"/>
            <a:ext cx="706655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Input</a:t>
            </a:r>
          </a:p>
          <a:p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7473280" y="897081"/>
            <a:ext cx="884589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/>
              <a:t>Output</a:t>
            </a:r>
          </a:p>
          <a:p>
            <a:r>
              <a:rPr lang="en-US" altLang="ko-KR" dirty="0"/>
              <a:t>Layer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624815" y="896407"/>
            <a:ext cx="2910554" cy="587702"/>
            <a:chOff x="3624815" y="896407"/>
            <a:chExt cx="2910554" cy="587702"/>
          </a:xfrm>
        </p:grpSpPr>
        <p:sp>
          <p:nvSpPr>
            <p:cNvPr id="27" name="TextBox 26"/>
            <p:cNvSpPr txBox="1"/>
            <p:nvPr/>
          </p:nvSpPr>
          <p:spPr bwMode="auto">
            <a:xfrm>
              <a:off x="3624815" y="896407"/>
              <a:ext cx="1027256" cy="58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atinLnBrk="0">
                <a:defRPr sz="1600" b="1" kern="0">
                  <a:solidFill>
                    <a:srgbClr val="0070C0"/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Hidden</a:t>
              </a:r>
            </a:p>
            <a:p>
              <a:r>
                <a:rPr lang="en-US" altLang="ko-KR" dirty="0"/>
                <a:t>Layer #1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5508113" y="896407"/>
              <a:ext cx="1027256" cy="58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atinLnBrk="0">
                <a:defRPr sz="1600" b="1" kern="0">
                  <a:solidFill>
                    <a:srgbClr val="0070C0"/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Hidden</a:t>
              </a:r>
            </a:p>
            <a:p>
              <a:r>
                <a:rPr lang="en-US" altLang="ko-KR" dirty="0"/>
                <a:t>Layer #2</a:t>
              </a:r>
              <a:endParaRPr lang="ko-KR" altLang="en-US" dirty="0"/>
            </a:p>
          </p:txBody>
        </p:sp>
      </p:grpSp>
      <p:sp>
        <p:nvSpPr>
          <p:cNvPr id="30" name="타원 29"/>
          <p:cNvSpPr/>
          <p:nvPr/>
        </p:nvSpPr>
        <p:spPr bwMode="auto">
          <a:xfrm>
            <a:off x="3727868" y="2708920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</a:p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1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623633" y="4043436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</a:p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5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5623634" y="2217904"/>
            <a:ext cx="779471" cy="779471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굴림" pitchFamily="50" charset="-127"/>
                <a:ea typeface="굴림" pitchFamily="50" charset="-127"/>
              </a:rPr>
              <a:t>Node</a:t>
            </a:r>
          </a:p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3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442447" y="2012392"/>
            <a:ext cx="1388674" cy="3103630"/>
            <a:chOff x="2453345" y="2012393"/>
            <a:chExt cx="1388674" cy="3103630"/>
          </a:xfrm>
        </p:grpSpPr>
        <p:grpSp>
          <p:nvGrpSpPr>
            <p:cNvPr id="51" name="그룹 50"/>
            <p:cNvGrpSpPr/>
            <p:nvPr/>
          </p:nvGrpSpPr>
          <p:grpSpPr>
            <a:xfrm>
              <a:off x="2453345" y="2012393"/>
              <a:ext cx="1388674" cy="3103630"/>
              <a:chOff x="2453345" y="2012393"/>
              <a:chExt cx="1388674" cy="3103630"/>
            </a:xfrm>
          </p:grpSpPr>
          <p:cxnSp>
            <p:nvCxnSpPr>
              <p:cNvPr id="4" name="직선 화살표 연결선 3"/>
              <p:cNvCxnSpPr>
                <a:stCxn id="8" idx="6"/>
                <a:endCxn id="30" idx="1"/>
              </p:cNvCxnSpPr>
              <p:nvPr/>
            </p:nvCxnSpPr>
            <p:spPr bwMode="auto">
              <a:xfrm>
                <a:off x="2453348" y="2012393"/>
                <a:ext cx="1388671" cy="810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6" name="직선 화살표 연결선 5"/>
              <p:cNvCxnSpPr>
                <a:stCxn id="9" idx="6"/>
              </p:cNvCxnSpPr>
              <p:nvPr/>
            </p:nvCxnSpPr>
            <p:spPr bwMode="auto">
              <a:xfrm flipV="1">
                <a:off x="2464245" y="2981231"/>
                <a:ext cx="1285419" cy="8773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18" name="직선 화살표 연결선 17"/>
              <p:cNvCxnSpPr>
                <a:stCxn id="10" idx="6"/>
              </p:cNvCxnSpPr>
              <p:nvPr/>
            </p:nvCxnSpPr>
            <p:spPr bwMode="auto">
              <a:xfrm flipV="1">
                <a:off x="2464244" y="3219693"/>
                <a:ext cx="1298661" cy="88328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29" name="직선 화살표 연결선 28"/>
              <p:cNvCxnSpPr>
                <a:stCxn id="11" idx="6"/>
                <a:endCxn id="30" idx="3"/>
              </p:cNvCxnSpPr>
              <p:nvPr/>
            </p:nvCxnSpPr>
            <p:spPr bwMode="auto">
              <a:xfrm flipV="1">
                <a:off x="2453345" y="3374240"/>
                <a:ext cx="1388674" cy="17417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53" name="TextBox 52"/>
            <p:cNvSpPr txBox="1"/>
            <p:nvPr/>
          </p:nvSpPr>
          <p:spPr bwMode="auto">
            <a:xfrm>
              <a:off x="3027578" y="2181438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+mn-ea"/>
                </a:rPr>
                <a:t>W01</a:t>
              </a:r>
              <a:endParaRPr lang="ko-KR" altLang="en-US" sz="1100" b="0" kern="0" dirty="0" smtClean="0">
                <a:latin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2580705" y="2790476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+mn-ea"/>
                </a:rPr>
                <a:t>W11</a:t>
              </a:r>
              <a:endParaRPr lang="ko-KR" altLang="en-US" sz="1100" b="0" kern="0" dirty="0" smtClean="0">
                <a:latin typeface="+mn-ea"/>
              </a:endParaRPr>
            </a:p>
          </p:txBody>
        </p:sp>
        <p:sp>
          <p:nvSpPr>
            <p:cNvPr id="55" name="TextBox 54"/>
            <p:cNvSpPr txBox="1"/>
            <p:nvPr/>
          </p:nvSpPr>
          <p:spPr bwMode="auto">
            <a:xfrm>
              <a:off x="2561104" y="3471176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+mn-ea"/>
                </a:rPr>
                <a:t>W21</a:t>
              </a:r>
              <a:endParaRPr lang="ko-KR" altLang="en-US" sz="1100" b="0" kern="0" dirty="0" smtClean="0">
                <a:latin typeface="+mn-ea"/>
              </a:endParaRPr>
            </a:p>
          </p:txBody>
        </p:sp>
        <p:sp>
          <p:nvSpPr>
            <p:cNvPr id="56" name="TextBox 55"/>
            <p:cNvSpPr txBox="1"/>
            <p:nvPr/>
          </p:nvSpPr>
          <p:spPr bwMode="auto">
            <a:xfrm>
              <a:off x="2508019" y="4283088"/>
              <a:ext cx="483838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+mn-ea"/>
                </a:rPr>
                <a:t>Wn1</a:t>
              </a:r>
              <a:endParaRPr lang="ko-KR" altLang="en-US" sz="1100" b="0" kern="0" dirty="0" smtClean="0">
                <a:latin typeface="+mn-ea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453345" y="2012393"/>
            <a:ext cx="1388675" cy="3103630"/>
            <a:chOff x="2453345" y="2012393"/>
            <a:chExt cx="1388675" cy="3103630"/>
          </a:xfrm>
        </p:grpSpPr>
        <p:grpSp>
          <p:nvGrpSpPr>
            <p:cNvPr id="52" name="그룹 51"/>
            <p:cNvGrpSpPr/>
            <p:nvPr/>
          </p:nvGrpSpPr>
          <p:grpSpPr>
            <a:xfrm>
              <a:off x="2453345" y="2012393"/>
              <a:ext cx="1388675" cy="3103630"/>
              <a:chOff x="2453345" y="2012393"/>
              <a:chExt cx="1388675" cy="3103630"/>
            </a:xfrm>
          </p:grpSpPr>
          <p:cxnSp>
            <p:nvCxnSpPr>
              <p:cNvPr id="31" name="직선 화살표 연결선 30"/>
              <p:cNvCxnSpPr>
                <a:stCxn id="8" idx="6"/>
                <a:endCxn id="15" idx="1"/>
              </p:cNvCxnSpPr>
              <p:nvPr/>
            </p:nvCxnSpPr>
            <p:spPr bwMode="auto">
              <a:xfrm>
                <a:off x="2453348" y="2012393"/>
                <a:ext cx="1388672" cy="171779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35" name="직선 화살표 연결선 34"/>
              <p:cNvCxnSpPr>
                <a:stCxn id="9" idx="6"/>
              </p:cNvCxnSpPr>
              <p:nvPr/>
            </p:nvCxnSpPr>
            <p:spPr bwMode="auto">
              <a:xfrm>
                <a:off x="2453347" y="3068961"/>
                <a:ext cx="1274521" cy="75849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37" name="직선 화살표 연결선 36"/>
              <p:cNvCxnSpPr>
                <a:stCxn id="10" idx="6"/>
                <a:endCxn id="15" idx="2"/>
              </p:cNvCxnSpPr>
              <p:nvPr/>
            </p:nvCxnSpPr>
            <p:spPr bwMode="auto">
              <a:xfrm flipV="1">
                <a:off x="2453346" y="4005773"/>
                <a:ext cx="1274523" cy="9719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cxnSp>
            <p:nvCxnSpPr>
              <p:cNvPr id="40" name="직선 화살표 연결선 39"/>
              <p:cNvCxnSpPr>
                <a:stCxn id="11" idx="6"/>
                <a:endCxn id="15" idx="3"/>
              </p:cNvCxnSpPr>
              <p:nvPr/>
            </p:nvCxnSpPr>
            <p:spPr bwMode="auto">
              <a:xfrm flipV="1">
                <a:off x="2453345" y="4281357"/>
                <a:ext cx="1388675" cy="83466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</p:grpSp>
        <p:sp>
          <p:nvSpPr>
            <p:cNvPr id="58" name="TextBox 57"/>
            <p:cNvSpPr txBox="1"/>
            <p:nvPr/>
          </p:nvSpPr>
          <p:spPr bwMode="auto">
            <a:xfrm>
              <a:off x="2980959" y="2610588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0070C0"/>
                  </a:solidFill>
                  <a:latin typeface="+mn-ea"/>
                </a:rPr>
                <a:t>W02</a:t>
              </a:r>
              <a:endParaRPr lang="ko-KR" altLang="en-US" sz="1100" b="0" kern="0" dirty="0" smtClean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 bwMode="auto">
            <a:xfrm>
              <a:off x="2936776" y="3172838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0070C0"/>
                  </a:solidFill>
                  <a:latin typeface="+mn-ea"/>
                </a:rPr>
                <a:t>W12</a:t>
              </a:r>
              <a:endParaRPr lang="ko-KR" altLang="en-US" sz="1100" b="0" kern="0" dirty="0" smtClean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60" name="TextBox 59"/>
            <p:cNvSpPr txBox="1"/>
            <p:nvPr/>
          </p:nvSpPr>
          <p:spPr bwMode="auto">
            <a:xfrm>
              <a:off x="2817787" y="3817583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0070C0"/>
                  </a:solidFill>
                  <a:latin typeface="+mn-ea"/>
                </a:rPr>
                <a:t>W22</a:t>
              </a:r>
              <a:endParaRPr lang="ko-KR" altLang="en-US" sz="1100" b="0" kern="0" dirty="0" smtClean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 bwMode="auto">
            <a:xfrm>
              <a:off x="2991857" y="4396856"/>
              <a:ext cx="483838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0070C0"/>
                  </a:solidFill>
                  <a:latin typeface="+mn-ea"/>
                </a:rPr>
                <a:t>Wn2</a:t>
              </a:r>
              <a:endParaRPr lang="ko-KR" altLang="en-US" sz="1100" b="0" kern="0" dirty="0" smtClean="0">
                <a:solidFill>
                  <a:srgbClr val="0070C0"/>
                </a:solidFill>
                <a:latin typeface="+mn-ea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507339" y="3098656"/>
            <a:ext cx="1103827" cy="907117"/>
            <a:chOff x="4507339" y="3098656"/>
            <a:chExt cx="1103827" cy="907117"/>
          </a:xfrm>
        </p:grpSpPr>
        <p:cxnSp>
          <p:nvCxnSpPr>
            <p:cNvPr id="66" name="직선 화살표 연결선 65"/>
            <p:cNvCxnSpPr>
              <a:stCxn id="30" idx="6"/>
              <a:endCxn id="16" idx="2"/>
            </p:cNvCxnSpPr>
            <p:nvPr/>
          </p:nvCxnSpPr>
          <p:spPr bwMode="auto">
            <a:xfrm>
              <a:off x="4507339" y="3098656"/>
              <a:ext cx="1103827" cy="4161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73" name="TextBox 72"/>
            <p:cNvSpPr txBox="1"/>
            <p:nvPr/>
          </p:nvSpPr>
          <p:spPr bwMode="auto">
            <a:xfrm>
              <a:off x="5125903" y="3193845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0070C0"/>
                  </a:solidFill>
                  <a:latin typeface="+mn-ea"/>
                </a:rPr>
                <a:t>W14</a:t>
              </a:r>
              <a:endParaRPr lang="ko-KR" altLang="en-US" sz="1100" b="0" kern="0" dirty="0" smtClean="0">
                <a:solidFill>
                  <a:srgbClr val="0070C0"/>
                </a:solidFill>
                <a:latin typeface="+mn-ea"/>
              </a:endParaRPr>
            </a:p>
          </p:txBody>
        </p:sp>
        <p:cxnSp>
          <p:nvCxnSpPr>
            <p:cNvPr id="79" name="직선 화살표 연결선 78"/>
            <p:cNvCxnSpPr>
              <a:stCxn id="15" idx="6"/>
              <a:endCxn id="16" idx="2"/>
            </p:cNvCxnSpPr>
            <p:nvPr/>
          </p:nvCxnSpPr>
          <p:spPr bwMode="auto">
            <a:xfrm flipV="1">
              <a:off x="4507340" y="3514757"/>
              <a:ext cx="1103826" cy="4910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86" name="TextBox 85"/>
            <p:cNvSpPr txBox="1"/>
            <p:nvPr/>
          </p:nvSpPr>
          <p:spPr bwMode="auto">
            <a:xfrm>
              <a:off x="4941524" y="3479981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0070C0"/>
                  </a:solidFill>
                  <a:latin typeface="+mn-ea"/>
                </a:rPr>
                <a:t>W24</a:t>
              </a:r>
              <a:endParaRPr lang="ko-KR" altLang="en-US" sz="1100" b="0" kern="0" dirty="0" smtClean="0">
                <a:solidFill>
                  <a:srgbClr val="0070C0"/>
                </a:solidFill>
                <a:latin typeface="+mn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507339" y="3098656"/>
            <a:ext cx="1116294" cy="1334516"/>
            <a:chOff x="4507339" y="3098656"/>
            <a:chExt cx="1116294" cy="1334516"/>
          </a:xfrm>
        </p:grpSpPr>
        <p:cxnSp>
          <p:nvCxnSpPr>
            <p:cNvPr id="69" name="직선 화살표 연결선 68"/>
            <p:cNvCxnSpPr>
              <a:stCxn id="30" idx="6"/>
              <a:endCxn id="32" idx="2"/>
            </p:cNvCxnSpPr>
            <p:nvPr/>
          </p:nvCxnSpPr>
          <p:spPr bwMode="auto">
            <a:xfrm>
              <a:off x="4507339" y="3098656"/>
              <a:ext cx="1116294" cy="13345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74" name="TextBox 73"/>
            <p:cNvSpPr txBox="1"/>
            <p:nvPr/>
          </p:nvSpPr>
          <p:spPr bwMode="auto">
            <a:xfrm>
              <a:off x="5095702" y="3780872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7030A0"/>
                  </a:solidFill>
                  <a:latin typeface="+mn-ea"/>
                </a:rPr>
                <a:t>W15</a:t>
              </a:r>
              <a:endParaRPr lang="ko-KR" altLang="en-US" sz="1100" b="0" kern="0" dirty="0" smtClean="0">
                <a:solidFill>
                  <a:srgbClr val="7030A0"/>
                </a:solidFill>
                <a:latin typeface="+mn-ea"/>
              </a:endParaRPr>
            </a:p>
          </p:txBody>
        </p:sp>
        <p:cxnSp>
          <p:nvCxnSpPr>
            <p:cNvPr id="82" name="직선 화살표 연결선 81"/>
            <p:cNvCxnSpPr>
              <a:stCxn id="15" idx="6"/>
              <a:endCxn id="32" idx="2"/>
            </p:cNvCxnSpPr>
            <p:nvPr/>
          </p:nvCxnSpPr>
          <p:spPr bwMode="auto">
            <a:xfrm>
              <a:off x="4507340" y="4005773"/>
              <a:ext cx="1116293" cy="4273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87" name="TextBox 86"/>
            <p:cNvSpPr txBox="1"/>
            <p:nvPr/>
          </p:nvSpPr>
          <p:spPr bwMode="auto">
            <a:xfrm>
              <a:off x="4665575" y="3924145"/>
              <a:ext cx="47902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7030A0"/>
                  </a:solidFill>
                  <a:latin typeface="+mn-ea"/>
                </a:rPr>
                <a:t>W25</a:t>
              </a:r>
              <a:endParaRPr lang="ko-KR" altLang="en-US" sz="1100" b="0" kern="0" dirty="0" smtClean="0">
                <a:solidFill>
                  <a:srgbClr val="7030A0"/>
                </a:solidFill>
                <a:latin typeface="+mn-ea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6390637" y="2607640"/>
            <a:ext cx="1128762" cy="1825532"/>
            <a:chOff x="6390637" y="2607640"/>
            <a:chExt cx="1128762" cy="1825532"/>
          </a:xfrm>
        </p:grpSpPr>
        <p:grpSp>
          <p:nvGrpSpPr>
            <p:cNvPr id="106" name="그룹 105"/>
            <p:cNvGrpSpPr/>
            <p:nvPr/>
          </p:nvGrpSpPr>
          <p:grpSpPr>
            <a:xfrm>
              <a:off x="6403105" y="2607640"/>
              <a:ext cx="1116294" cy="772316"/>
              <a:chOff x="6403105" y="2607640"/>
              <a:chExt cx="1116294" cy="772316"/>
            </a:xfrm>
          </p:grpSpPr>
          <p:cxnSp>
            <p:nvCxnSpPr>
              <p:cNvPr id="92" name="직선 화살표 연결선 91"/>
              <p:cNvCxnSpPr>
                <a:stCxn id="34" idx="6"/>
              </p:cNvCxnSpPr>
              <p:nvPr/>
            </p:nvCxnSpPr>
            <p:spPr bwMode="auto">
              <a:xfrm>
                <a:off x="6403105" y="2607640"/>
                <a:ext cx="1116294" cy="77231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sp>
            <p:nvSpPr>
              <p:cNvPr id="103" name="TextBox 102"/>
              <p:cNvSpPr txBox="1"/>
              <p:nvPr/>
            </p:nvSpPr>
            <p:spPr bwMode="auto">
              <a:xfrm>
                <a:off x="6703547" y="2692934"/>
                <a:ext cx="479029" cy="264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en-US" altLang="ko-KR" sz="1100" b="0" kern="0" dirty="0" smtClean="0">
                    <a:latin typeface="+mn-ea"/>
                  </a:rPr>
                  <a:t>W36</a:t>
                </a:r>
                <a:endParaRPr lang="ko-KR" altLang="en-US" sz="1100" b="0" kern="0" dirty="0" smtClean="0">
                  <a:latin typeface="+mn-ea"/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6390637" y="3284984"/>
              <a:ext cx="1103828" cy="264536"/>
              <a:chOff x="6390637" y="3284984"/>
              <a:chExt cx="1103828" cy="264536"/>
            </a:xfrm>
          </p:grpSpPr>
          <p:cxnSp>
            <p:nvCxnSpPr>
              <p:cNvPr id="95" name="직선 화살표 연결선 94"/>
              <p:cNvCxnSpPr>
                <a:stCxn id="16" idx="6"/>
                <a:endCxn id="7" idx="2"/>
              </p:cNvCxnSpPr>
              <p:nvPr/>
            </p:nvCxnSpPr>
            <p:spPr bwMode="auto">
              <a:xfrm>
                <a:off x="6390637" y="3514757"/>
                <a:ext cx="110382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sp>
            <p:nvSpPr>
              <p:cNvPr id="104" name="TextBox 103"/>
              <p:cNvSpPr txBox="1"/>
              <p:nvPr/>
            </p:nvSpPr>
            <p:spPr bwMode="auto">
              <a:xfrm>
                <a:off x="6625700" y="3284984"/>
                <a:ext cx="479029" cy="264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en-US" altLang="ko-KR" sz="1100" b="0" kern="0" dirty="0" smtClean="0">
                    <a:latin typeface="+mn-ea"/>
                  </a:rPr>
                  <a:t>W46</a:t>
                </a:r>
                <a:endParaRPr lang="ko-KR" altLang="en-US" sz="1100" b="0" kern="0" dirty="0" smtClean="0">
                  <a:latin typeface="+mn-ea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6403104" y="3649559"/>
              <a:ext cx="1116295" cy="783613"/>
              <a:chOff x="6403104" y="3649559"/>
              <a:chExt cx="1116295" cy="783613"/>
            </a:xfrm>
          </p:grpSpPr>
          <p:cxnSp>
            <p:nvCxnSpPr>
              <p:cNvPr id="100" name="직선 화살표 연결선 99"/>
              <p:cNvCxnSpPr>
                <a:stCxn id="32" idx="6"/>
              </p:cNvCxnSpPr>
              <p:nvPr/>
            </p:nvCxnSpPr>
            <p:spPr bwMode="auto">
              <a:xfrm flipV="1">
                <a:off x="6403104" y="3649559"/>
                <a:ext cx="1116295" cy="78361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</p:cxnSp>
          <p:sp>
            <p:nvSpPr>
              <p:cNvPr id="105" name="TextBox 104"/>
              <p:cNvSpPr txBox="1"/>
              <p:nvPr/>
            </p:nvSpPr>
            <p:spPr bwMode="auto">
              <a:xfrm>
                <a:off x="6614036" y="3838033"/>
                <a:ext cx="479029" cy="264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en-US" altLang="ko-KR" sz="1100" b="0" kern="0" dirty="0" smtClean="0">
                    <a:latin typeface="+mn-ea"/>
                  </a:rPr>
                  <a:t>W56</a:t>
                </a:r>
                <a:endParaRPr lang="ko-KR" altLang="en-US" sz="1100" b="0" kern="0" dirty="0" smtClean="0">
                  <a:latin typeface="+mn-ea"/>
                </a:endParaRPr>
              </a:p>
            </p:txBody>
          </p:sp>
        </p:grpSp>
      </p:grpSp>
      <p:sp>
        <p:nvSpPr>
          <p:cNvPr id="148" name="직사각형 147"/>
          <p:cNvSpPr/>
          <p:nvPr/>
        </p:nvSpPr>
        <p:spPr>
          <a:xfrm>
            <a:off x="6297534" y="5151713"/>
            <a:ext cx="32360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00B050"/>
                </a:solidFill>
              </a:rPr>
              <a:t>Multi-layered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Perceptron</a:t>
            </a:r>
          </a:p>
          <a:p>
            <a:pPr algn="r"/>
            <a:r>
              <a:rPr lang="en-US" altLang="ko-KR" sz="2000" b="1" dirty="0" smtClean="0">
                <a:solidFill>
                  <a:srgbClr val="00B050"/>
                </a:solidFill>
              </a:rPr>
              <a:t>(MLP</a:t>
            </a:r>
            <a:r>
              <a:rPr lang="en-US" altLang="ko-KR" sz="2000" b="1" dirty="0">
                <a:solidFill>
                  <a:srgbClr val="00B050"/>
                </a:solidFill>
              </a:rPr>
              <a:t>)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102676" y="2883224"/>
            <a:ext cx="4730644" cy="2902795"/>
            <a:chOff x="3102676" y="2883224"/>
            <a:chExt cx="4730644" cy="2902795"/>
          </a:xfrm>
        </p:grpSpPr>
        <p:grpSp>
          <p:nvGrpSpPr>
            <p:cNvPr id="147" name="그룹 146"/>
            <p:cNvGrpSpPr/>
            <p:nvPr/>
          </p:nvGrpSpPr>
          <p:grpSpPr>
            <a:xfrm>
              <a:off x="3102676" y="2883224"/>
              <a:ext cx="2635109" cy="2902795"/>
              <a:chOff x="3102676" y="2883224"/>
              <a:chExt cx="2635109" cy="2902795"/>
            </a:xfrm>
          </p:grpSpPr>
          <p:grpSp>
            <p:nvGrpSpPr>
              <p:cNvPr id="144" name="그룹 143"/>
              <p:cNvGrpSpPr/>
              <p:nvPr/>
            </p:nvGrpSpPr>
            <p:grpSpPr>
              <a:xfrm>
                <a:off x="3102676" y="2883224"/>
                <a:ext cx="2635109" cy="2767126"/>
                <a:chOff x="3102676" y="2883224"/>
                <a:chExt cx="2635109" cy="2767126"/>
              </a:xfrm>
            </p:grpSpPr>
            <p:grpSp>
              <p:nvGrpSpPr>
                <p:cNvPr id="141" name="그룹 140"/>
                <p:cNvGrpSpPr/>
                <p:nvPr/>
              </p:nvGrpSpPr>
              <p:grpSpPr>
                <a:xfrm>
                  <a:off x="3102676" y="3374240"/>
                  <a:ext cx="1014929" cy="2276110"/>
                  <a:chOff x="3102676" y="3374240"/>
                  <a:chExt cx="1014929" cy="2276110"/>
                </a:xfrm>
              </p:grpSpPr>
              <p:sp>
                <p:nvSpPr>
                  <p:cNvPr id="109" name="타원 108"/>
                  <p:cNvSpPr/>
                  <p:nvPr/>
                </p:nvSpPr>
                <p:spPr bwMode="auto">
                  <a:xfrm>
                    <a:off x="3102676" y="5132864"/>
                    <a:ext cx="495987" cy="517486"/>
                  </a:xfrm>
                  <a:prstGeom prst="ellipse">
                    <a:avLst/>
                  </a:prstGeom>
                  <a:solidFill>
                    <a:srgbClr val="93C47D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sm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1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1" lang="en-US" altLang="ko-KR" sz="1400" b="1" dirty="0" smtClean="0">
                        <a:latin typeface="굴림" pitchFamily="50" charset="-127"/>
                        <a:ea typeface="굴림" pitchFamily="50" charset="-127"/>
                      </a:rPr>
                      <a:t>1</a:t>
                    </a:r>
                    <a:endParaRPr kumimoji="1" lang="ko-KR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cxnSp>
                <p:nvCxnSpPr>
                  <p:cNvPr id="110" name="직선 화살표 연결선 109"/>
                  <p:cNvCxnSpPr>
                    <a:stCxn id="109" idx="0"/>
                    <a:endCxn id="30" idx="3"/>
                  </p:cNvCxnSpPr>
                  <p:nvPr/>
                </p:nvCxnSpPr>
                <p:spPr bwMode="auto">
                  <a:xfrm flipV="1">
                    <a:off x="3350670" y="3374240"/>
                    <a:ext cx="491349" cy="175862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triangle" w="med" len="lg"/>
                  </a:ln>
                  <a:effectLst/>
                </p:spPr>
              </p:cxnSp>
              <p:cxnSp>
                <p:nvCxnSpPr>
                  <p:cNvPr id="113" name="직선 화살표 연결선 112"/>
                  <p:cNvCxnSpPr>
                    <a:stCxn id="109" idx="0"/>
                    <a:endCxn id="15" idx="4"/>
                  </p:cNvCxnSpPr>
                  <p:nvPr/>
                </p:nvCxnSpPr>
                <p:spPr bwMode="auto">
                  <a:xfrm flipV="1">
                    <a:off x="3350670" y="4395508"/>
                    <a:ext cx="766935" cy="737356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triangle" w="med" len="lg"/>
                  </a:ln>
                  <a:effectLst/>
                </p:spPr>
              </p:cxnSp>
              <p:sp>
                <p:nvSpPr>
                  <p:cNvPr id="135" name="TextBox 134"/>
                  <p:cNvSpPr txBox="1"/>
                  <p:nvPr/>
                </p:nvSpPr>
                <p:spPr bwMode="auto">
                  <a:xfrm>
                    <a:off x="3194050" y="4667444"/>
                    <a:ext cx="355577" cy="26453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4323" tIns="47169" rIns="94323" bIns="47169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latinLnBrk="0"/>
                    <a:r>
                      <a:rPr lang="en-US" altLang="ko-KR" sz="1100" b="0" kern="0" dirty="0" smtClean="0">
                        <a:solidFill>
                          <a:srgbClr val="00B050"/>
                        </a:solidFill>
                        <a:latin typeface="+mn-ea"/>
                      </a:rPr>
                      <a:t>b1</a:t>
                    </a:r>
                    <a:endParaRPr lang="ko-KR" altLang="en-US" sz="1100" b="0" kern="0" dirty="0" smtClean="0">
                      <a:solidFill>
                        <a:srgbClr val="00B050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 bwMode="auto">
                  <a:xfrm>
                    <a:off x="3511525" y="4543597"/>
                    <a:ext cx="355577" cy="26453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4323" tIns="47169" rIns="94323" bIns="47169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latinLnBrk="0"/>
                    <a:r>
                      <a:rPr lang="en-US" altLang="ko-KR" sz="1100" b="0" kern="0" dirty="0" smtClean="0">
                        <a:solidFill>
                          <a:srgbClr val="00B050"/>
                        </a:solidFill>
                        <a:latin typeface="+mn-ea"/>
                      </a:rPr>
                      <a:t>b2</a:t>
                    </a:r>
                    <a:endParaRPr lang="ko-KR" altLang="en-US" sz="1100" b="0" kern="0" dirty="0" smtClean="0">
                      <a:solidFill>
                        <a:srgbClr val="00B050"/>
                      </a:solidFill>
                      <a:latin typeface="+mn-ea"/>
                    </a:endParaRPr>
                  </a:p>
                </p:txBody>
              </p:sp>
            </p:grpSp>
            <p:grpSp>
              <p:nvGrpSpPr>
                <p:cNvPr id="142" name="그룹 141"/>
                <p:cNvGrpSpPr/>
                <p:nvPr/>
              </p:nvGrpSpPr>
              <p:grpSpPr>
                <a:xfrm>
                  <a:off x="4676672" y="2883224"/>
                  <a:ext cx="1061113" cy="2743313"/>
                  <a:chOff x="4676672" y="2883224"/>
                  <a:chExt cx="1061113" cy="2743313"/>
                </a:xfrm>
              </p:grpSpPr>
              <p:sp>
                <p:nvSpPr>
                  <p:cNvPr id="118" name="타원 117"/>
                  <p:cNvSpPr/>
                  <p:nvPr/>
                </p:nvSpPr>
                <p:spPr bwMode="auto">
                  <a:xfrm>
                    <a:off x="4676672" y="5109051"/>
                    <a:ext cx="495987" cy="517486"/>
                  </a:xfrm>
                  <a:prstGeom prst="ellipse">
                    <a:avLst/>
                  </a:prstGeom>
                  <a:solidFill>
                    <a:srgbClr val="93C47D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sm" len="med"/>
                  </a:ln>
                  <a:effectLst/>
                </p:spPr>
                <p:txBody>
                  <a:bodyPr vert="horz" wrap="square" lIns="0" tIns="45720" rIns="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1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1" lang="en-US" altLang="ko-KR" sz="1400" b="1" dirty="0" smtClean="0">
                        <a:latin typeface="굴림" pitchFamily="50" charset="-127"/>
                        <a:ea typeface="굴림" pitchFamily="50" charset="-127"/>
                      </a:rPr>
                      <a:t>1</a:t>
                    </a:r>
                    <a:endParaRPr kumimoji="1" lang="ko-KR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  <p:cxnSp>
                <p:nvCxnSpPr>
                  <p:cNvPr id="119" name="직선 화살표 연결선 118"/>
                  <p:cNvCxnSpPr>
                    <a:stCxn id="118" idx="7"/>
                    <a:endCxn id="32" idx="3"/>
                  </p:cNvCxnSpPr>
                  <p:nvPr/>
                </p:nvCxnSpPr>
                <p:spPr bwMode="auto">
                  <a:xfrm flipV="1">
                    <a:off x="5100023" y="4708756"/>
                    <a:ext cx="637761" cy="476079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triangle" w="med" len="lg"/>
                  </a:ln>
                  <a:effectLst/>
                </p:spPr>
              </p:cxnSp>
              <p:cxnSp>
                <p:nvCxnSpPr>
                  <p:cNvPr id="128" name="직선 화살표 연결선 127"/>
                  <p:cNvCxnSpPr>
                    <a:stCxn id="118" idx="7"/>
                    <a:endCxn id="16" idx="3"/>
                  </p:cNvCxnSpPr>
                  <p:nvPr/>
                </p:nvCxnSpPr>
                <p:spPr bwMode="auto">
                  <a:xfrm flipV="1">
                    <a:off x="5100023" y="3790341"/>
                    <a:ext cx="625294" cy="139449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triangle" w="med" len="lg"/>
                  </a:ln>
                  <a:effectLst/>
                </p:spPr>
              </p:cxnSp>
              <p:cxnSp>
                <p:nvCxnSpPr>
                  <p:cNvPr id="132" name="직선 화살표 연결선 131"/>
                  <p:cNvCxnSpPr>
                    <a:stCxn id="118" idx="7"/>
                    <a:endCxn id="34" idx="3"/>
                  </p:cNvCxnSpPr>
                  <p:nvPr/>
                </p:nvCxnSpPr>
                <p:spPr bwMode="auto">
                  <a:xfrm flipV="1">
                    <a:off x="5100023" y="2883224"/>
                    <a:ext cx="637762" cy="230161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rgbClr val="00B050"/>
                    </a:solidFill>
                    <a:prstDash val="solid"/>
                    <a:round/>
                    <a:headEnd type="none" w="med" len="med"/>
                    <a:tailEnd type="triangle" w="med" len="lg"/>
                  </a:ln>
                  <a:effectLst/>
                </p:spPr>
              </p:cxnSp>
              <p:sp>
                <p:nvSpPr>
                  <p:cNvPr id="138" name="TextBox 137"/>
                  <p:cNvSpPr txBox="1"/>
                  <p:nvPr/>
                </p:nvSpPr>
                <p:spPr bwMode="auto">
                  <a:xfrm>
                    <a:off x="4861462" y="4745769"/>
                    <a:ext cx="355577" cy="26453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4323" tIns="47169" rIns="94323" bIns="47169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latinLnBrk="0"/>
                    <a:r>
                      <a:rPr lang="en-US" altLang="ko-KR" sz="1100" b="0" kern="0" dirty="0" smtClean="0">
                        <a:solidFill>
                          <a:srgbClr val="00B050"/>
                        </a:solidFill>
                        <a:latin typeface="+mn-ea"/>
                      </a:rPr>
                      <a:t>b3</a:t>
                    </a:r>
                    <a:endParaRPr lang="ko-KR" altLang="en-US" sz="1100" b="0" kern="0" dirty="0" smtClean="0">
                      <a:solidFill>
                        <a:srgbClr val="00B050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39" name="TextBox 138"/>
                  <p:cNvSpPr txBox="1"/>
                  <p:nvPr/>
                </p:nvSpPr>
                <p:spPr bwMode="auto">
                  <a:xfrm>
                    <a:off x="5219824" y="4653136"/>
                    <a:ext cx="355577" cy="26453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4323" tIns="47169" rIns="94323" bIns="47169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latinLnBrk="0"/>
                    <a:r>
                      <a:rPr lang="en-US" altLang="ko-KR" sz="1100" b="0" kern="0" dirty="0" smtClean="0">
                        <a:solidFill>
                          <a:srgbClr val="00B050"/>
                        </a:solidFill>
                        <a:latin typeface="+mn-ea"/>
                      </a:rPr>
                      <a:t>b4</a:t>
                    </a:r>
                    <a:endParaRPr lang="ko-KR" altLang="en-US" sz="1100" b="0" kern="0" dirty="0" smtClean="0">
                      <a:solidFill>
                        <a:srgbClr val="00B050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40" name="TextBox 139"/>
                  <p:cNvSpPr txBox="1"/>
                  <p:nvPr/>
                </p:nvSpPr>
                <p:spPr bwMode="auto">
                  <a:xfrm>
                    <a:off x="5365676" y="4920299"/>
                    <a:ext cx="355577" cy="26453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4323" tIns="47169" rIns="94323" bIns="47169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latinLnBrk="0"/>
                    <a:r>
                      <a:rPr lang="en-US" altLang="ko-KR" sz="1100" b="0" kern="0" dirty="0" smtClean="0">
                        <a:solidFill>
                          <a:srgbClr val="00B050"/>
                        </a:solidFill>
                        <a:latin typeface="+mn-ea"/>
                      </a:rPr>
                      <a:t>b5</a:t>
                    </a:r>
                    <a:endParaRPr lang="ko-KR" altLang="en-US" sz="1100" b="0" kern="0" dirty="0" smtClean="0">
                      <a:solidFill>
                        <a:srgbClr val="00B050"/>
                      </a:solidFill>
                      <a:latin typeface="+mn-ea"/>
                    </a:endParaRPr>
                  </a:p>
                </p:txBody>
              </p:sp>
            </p:grpSp>
          </p:grpSp>
          <p:sp>
            <p:nvSpPr>
              <p:cNvPr id="145" name="TextBox 144"/>
              <p:cNvSpPr txBox="1"/>
              <p:nvPr/>
            </p:nvSpPr>
            <p:spPr bwMode="auto">
              <a:xfrm>
                <a:off x="3495709" y="5475316"/>
                <a:ext cx="525516" cy="310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en-US" altLang="ko-KR" sz="1400" b="0" kern="0" dirty="0" smtClean="0">
                    <a:solidFill>
                      <a:srgbClr val="00B050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bias</a:t>
                </a:r>
                <a:endParaRPr lang="ko-KR" altLang="en-US" sz="1400" b="0" kern="0" dirty="0" smtClean="0">
                  <a:solidFill>
                    <a:srgbClr val="00B05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 bwMode="auto">
              <a:xfrm>
                <a:off x="5082397" y="5446536"/>
                <a:ext cx="525516" cy="310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en-US" altLang="ko-KR" sz="1400" b="0" kern="0" dirty="0" smtClean="0">
                    <a:solidFill>
                      <a:srgbClr val="00B050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bias</a:t>
                </a:r>
                <a:endParaRPr lang="ko-KR" altLang="en-US" sz="1400" b="0" kern="0" dirty="0" smtClean="0">
                  <a:solidFill>
                    <a:srgbClr val="00B05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83" name="타원 82"/>
            <p:cNvSpPr/>
            <p:nvPr/>
          </p:nvSpPr>
          <p:spPr bwMode="auto">
            <a:xfrm>
              <a:off x="6978749" y="4261218"/>
              <a:ext cx="495987" cy="517486"/>
            </a:xfrm>
            <a:prstGeom prst="ellipse">
              <a:avLst/>
            </a:prstGeom>
            <a:solidFill>
              <a:srgbClr val="93C4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dirty="0" smtClean="0">
                  <a:latin typeface="굴림" pitchFamily="50" charset="-127"/>
                  <a:ea typeface="굴림" pitchFamily="50" charset="-127"/>
                </a:rPr>
                <a:t>1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90" name="직선 화살표 연결선 89"/>
            <p:cNvCxnSpPr>
              <a:stCxn id="83" idx="7"/>
            </p:cNvCxnSpPr>
            <p:nvPr/>
          </p:nvCxnSpPr>
          <p:spPr bwMode="auto">
            <a:xfrm flipV="1">
              <a:off x="7402100" y="3894967"/>
              <a:ext cx="323287" cy="4420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sp>
          <p:nvSpPr>
            <p:cNvPr id="91" name="TextBox 90"/>
            <p:cNvSpPr txBox="1"/>
            <p:nvPr/>
          </p:nvSpPr>
          <p:spPr bwMode="auto">
            <a:xfrm>
              <a:off x="7477743" y="4063287"/>
              <a:ext cx="355577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solidFill>
                    <a:srgbClr val="00B050"/>
                  </a:solidFill>
                  <a:latin typeface="+mn-ea"/>
                </a:rPr>
                <a:t>b6</a:t>
              </a:r>
              <a:endParaRPr lang="ko-KR" altLang="en-US" sz="1100" b="0" kern="0" dirty="0" smtClean="0">
                <a:solidFill>
                  <a:srgbClr val="00B05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26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theme/theme1.xml><?xml version="1.0" encoding="utf-8"?>
<a:theme xmlns:a="http://schemas.openxmlformats.org/drawingml/2006/main" name="마스터-A3">
  <a:themeElements>
    <a:clrScheme name="사용자 지정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마스터-A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none" lIns="94323" tIns="47169" rIns="94323" bIns="47169" numCol="1" anchor="ctr" anchorCtr="0" compatLnSpc="1">
        <a:prstTxWarp prst="textNoShape">
          <a:avLst/>
        </a:prstTxWarp>
        <a:spAutoFit/>
      </a:bodyPr>
      <a:lstStyle>
        <a:defPPr latinLnBrk="0">
          <a:defRPr sz="1400" b="0" kern="0" dirty="0" smtClean="0">
            <a:latin typeface="나눔바른고딕 Light" panose="020B0603020101020101" pitchFamily="50" charset="-127"/>
            <a:ea typeface="나눔바른고딕 Light" panose="020B0603020101020101" pitchFamily="50" charset="-127"/>
          </a:defRPr>
        </a:defPPr>
      </a:lstStyle>
    </a:txDef>
  </a:objectDefaults>
  <a:extraClrSchemeLst>
    <a:extraClrScheme>
      <a:clrScheme name="마스터-A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마스터-A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3528A060936AE43887E058DE663D7EC" ma:contentTypeVersion="0" ma:contentTypeDescription="새 문서를 만듭니다." ma:contentTypeScope="" ma:versionID="cc60be2c3fff4fb62de28a0133fa1c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FB3E6D-D802-4CCE-8EA3-0759F2BD2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DE3B485-6806-4070-B91F-4E0C246DC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806714-A181-4FCC-8624-BF3ED16F8B3A}">
  <ds:schemaRefs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10753</TotalTime>
  <Words>775</Words>
  <Application>Microsoft Office PowerPoint</Application>
  <PresentationFormat>A4 용지(210x297mm)</PresentationFormat>
  <Paragraphs>250</Paragraphs>
  <Slides>30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3" baseType="lpstr">
      <vt:lpstr>Gill Sans MT</vt:lpstr>
      <vt:lpstr>나눔바른고딕</vt:lpstr>
      <vt:lpstr>굴림</vt:lpstr>
      <vt:lpstr>맑은 고딕</vt:lpstr>
      <vt:lpstr>굴림</vt:lpstr>
      <vt:lpstr>Wingdings</vt:lpstr>
      <vt:lpstr>Cambria Math</vt:lpstr>
      <vt:lpstr>나눔고딕</vt:lpstr>
      <vt:lpstr>돋움</vt:lpstr>
      <vt:lpstr>나눔고딕 Bold</vt:lpstr>
      <vt:lpstr>Arial</vt:lpstr>
      <vt:lpstr>나눔바른고딕 Light</vt:lpstr>
      <vt:lpstr>마스터-A3</vt:lpstr>
      <vt:lpstr>딥 러닝(Deep Learning)</vt:lpstr>
      <vt:lpstr>교육 순서</vt:lpstr>
      <vt:lpstr>How we teach computers to understand pictures | Fei Fei Li</vt:lpstr>
      <vt:lpstr>컨텐츠 자동 제작 – 작곡</vt:lpstr>
      <vt:lpstr>Review</vt:lpstr>
      <vt:lpstr>더 큰 Network를 만들어 봅시다</vt:lpstr>
      <vt:lpstr>더 큰 Network를 만들어 봅시다</vt:lpstr>
      <vt:lpstr>더 큰 Network를 만들어 봅시다</vt:lpstr>
      <vt:lpstr>더 큰 Network를 만들어 봅시다</vt:lpstr>
      <vt:lpstr>코드 구현을 위해 Matrix로 표현해 볼까요?</vt:lpstr>
      <vt:lpstr>Tensor의 설계: Matrix의 앞뒤 수만 잘 맞춰주면 끝!</vt:lpstr>
      <vt:lpstr>Lab3. MLP를 코드로 구현해 볼까요?</vt:lpstr>
      <vt:lpstr>Lab3. MLP를 코드로 구현해 볼까요?</vt:lpstr>
      <vt:lpstr>Next.</vt:lpstr>
      <vt:lpstr>학습(Training) 절차를 간단히 살펴보면</vt:lpstr>
      <vt:lpstr>학습(Training)의 고려 요소</vt:lpstr>
      <vt:lpstr>계산 결과와 정답(Label) 과의 차이(Cost) 계산</vt:lpstr>
      <vt:lpstr>참고) 평균 제곱 오차(Mean Square Error) </vt:lpstr>
      <vt:lpstr>참고) 교차 엔트로피 오차(Cross Entropy Error)</vt:lpstr>
      <vt:lpstr>Cost를 차트로 표현하면</vt:lpstr>
      <vt:lpstr>대표적인 최적화 방법: Stochastic Gradient Descent(SGD) Algorithm</vt:lpstr>
      <vt:lpstr>Stochastic Gradient Descent(SGD, 확률적 경사하강법)</vt:lpstr>
      <vt:lpstr>그 외 다양한 Optimizer 성능 비교: but, 그때 그때 달라요</vt:lpstr>
      <vt:lpstr>Learning Rate: weight, bias의 조정 비율</vt:lpstr>
      <vt:lpstr>Learning Rate가 잘못 잡혔을 때의 문제</vt:lpstr>
      <vt:lpstr>Learning Rate에 따른 최적화(Optimization)</vt:lpstr>
      <vt:lpstr>Lab 4.1 신경망 Training 실습</vt:lpstr>
      <vt:lpstr>Lab 4.1 신경망 Training 실습</vt:lpstr>
      <vt:lpstr>Lab 4.1 신경망 Training 실습</vt:lpstr>
      <vt:lpstr>PowerPoint 프레젠테이션</vt:lpstr>
    </vt:vector>
  </TitlesOfParts>
  <Company>Kolon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박보름</dc:creator>
  <cp:lastModifiedBy>엄보현(스마트연구1팀/선임/-)</cp:lastModifiedBy>
  <cp:revision>1137</cp:revision>
  <dcterms:created xsi:type="dcterms:W3CDTF">2010-08-31T00:42:20Z</dcterms:created>
  <dcterms:modified xsi:type="dcterms:W3CDTF">2019-11-14T09:30:50Z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0x01010003528A060936AE43887E058DE663D7EC</vt:lpwstr>
  </property>
  <property fmtid="{D5CDD505-2E9C-101B-9397-08002B2CF9AE}" pid="3" name="Order">
    <vt:r8>31800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</Properties>
</file>